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4" r:id="rId28"/>
    <p:sldId id="285" r:id="rId29"/>
    <p:sldId id="298" r:id="rId30"/>
    <p:sldId id="286" r:id="rId31"/>
    <p:sldId id="287" r:id="rId32"/>
    <p:sldId id="288" r:id="rId33"/>
    <p:sldId id="289" r:id="rId34"/>
    <p:sldId id="291" r:id="rId35"/>
    <p:sldId id="293" r:id="rId36"/>
    <p:sldId id="292" r:id="rId37"/>
    <p:sldId id="294" r:id="rId38"/>
    <p:sldId id="295" r:id="rId39"/>
    <p:sldId id="296" r:id="rId40"/>
    <p:sldId id="297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050461-07B0-4BCA-8BC0-84D544DA5A6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5"/>
            <p14:sldId id="266"/>
            <p14:sldId id="267"/>
            <p14:sldId id="268"/>
            <p14:sldId id="269"/>
            <p14:sldId id="271"/>
            <p14:sldId id="270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4"/>
            <p14:sldId id="285"/>
            <p14:sldId id="298"/>
            <p14:sldId id="286"/>
            <p14:sldId id="287"/>
            <p14:sldId id="288"/>
            <p14:sldId id="289"/>
            <p14:sldId id="291"/>
            <p14:sldId id="293"/>
            <p14:sldId id="292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63" d="100"/>
          <a:sy n="63" d="100"/>
        </p:scale>
        <p:origin x="8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3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16T04:41:21.2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195 355,'1072'0,"-731"-13,27-17,-273 21,-23 1,-1-3,0-3,-1-3,42-17,81-41,-106 39,1 4,66-14,-83 31,19 2,-80 12,-1 1,0 0,1 1,-1 0,0 0,0 1,0 1,0-1,4 3,21 8,25 16,-39-20,209 110,92 42,-253-131,1-4,1-2,64 11,-47-19,1-4,23-3,179 1,-104-5,179 23,-255-19,0-5,79-8,-121-2,0-4,-1-3,9-4,79-16,-37 16,1 6,0 5,42 6,-128-1,0-2,-1-1,1-1,7-2,31 1,161 2,95-5,771-37,-966 45,34-2,0 8,6 8,-124-5,0 2,-1 3,20 8,53 14,-84-28,0-2,1-2,-1-1,35-2,-23-1,645 0,1142 16,-1408 0,639 12,-915-26,241-4,-366 2,-1-1,1-2,0 0,-1-2,0 0,0-2,0-1,-1-1,-1-1,6-4,-17 9,1 0,-1 1,1 1,0 0,0 0,10-1,5 2,1 0,18 2,642 18,-119 0,1-35,-400 10,164-14,-217 13,27-4,-31 2,58 3,115 9,-103 1,687-2,-757-5,-1-5,8-6,100-19,70-9,-117 25,101 6,136 14,-405-1,0 0,0 1,0-1,-1 1,1 0,0 1,-1 0,4 1,-7-3,-1 1,1 0,-1 0,0 0,1 0,-1 0,0 0,1 0,-1 0,0 0,0 0,0 1,0-1,0 1,-1-1,1 0,0 1,-1-1,1 1,-1 0,1-1,-1 1,1-1,-1 1,0 0,0-1,0 1,0 0,0-1,-1 1,1 0,-1 0,0 5,-2 0,1 1,-1-2,0 1,-1 0,0-1,0 1,-2 1,-40 50,37-48,-45 59,50-65,0-1,0 0,0 0,0-1,-1 1,1-1,-1 0,1 0,-1 0,0-1,0 0,0 1,0-2,0 1,-2-1,-16 2,-1-2,-19-2,7 0,-433-1,290 4,139 1,0 2,0 2,-6 3,-50 6,-45-1,-56-5,-146-10,148-1,144 2,-92 0,-57 10,-356 39,358-27,39-12,-66-1,-1140 4,-11-39,-227 2,3 55,-384 20,1096-53,-376 2,1018 6,-1 11,-92 23,289-31,-5 1,-2-3,1-1,-55-3,-27-14,1-6,-6-8,0 1,-611-75,388 70,-31 15,-297 17,159 1,473-4,-1-3,0-2,1-4,-1-2,-18-1,0 2,-73 3,40 2,-641-20,-4 25,322 2,402-2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16T08:42:11.8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0 178,'54'-3,"-1"-2,0-3,20-6,26-4,237-22,-213 28,84-6,-130 13,10-5,-14 1,29 3,29 7,-44 1,23-5,-17-11,-61 8,1 2,15 0,469 3,-249 2,-217-1,4-1,0 3,0 1,6 5,102 23,-2 7,1 8,-105-32,-32-10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16T08:42:15.8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63,'995'0,"-970"-1,-1-2,1 0,12-5,-8 2,1 2,5 0,-1 2,-5 1,0-1,25-6,-12 0,1 2,1 2,2 2,133 3,-66 1,236-3,-323 1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49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200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428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2250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30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296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7639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111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575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86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91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09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75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280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415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1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975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connect/odbc/download-odbc-driver-for-sql-serve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s.oecd.org/viewhtml.aspx?datasetcode=CRS1&amp;lang=e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customXml" Target="../ink/ink3.xml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db.rstudio.com/" TargetMode="External"/><Relationship Id="rId2" Type="http://schemas.openxmlformats.org/officeDocument/2006/relationships/hyperlink" Target="https://dbplyr.tidyverse.org/" TargetMode="Externa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kleehammer/pyodbc/wiki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a.com/meeting/portugal15/abstracts/materials/portugal15_sousa.pdf" TargetMode="Externa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D772-0CF9-4A5E-9BAB-DC3AA93F09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SQL for Programmers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8D417-C419-42E3-9743-7A6B69DC4F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Abhijit Dasgupta</a:t>
            </a:r>
          </a:p>
          <a:p>
            <a:r>
              <a:rPr lang="en-US" dirty="0"/>
              <a:t>District Data Labs</a:t>
            </a:r>
          </a:p>
        </p:txBody>
      </p:sp>
    </p:spTree>
    <p:extLst>
      <p:ext uri="{BB962C8B-B14F-4D97-AF65-F5344CB8AC3E}">
        <p14:creationId xmlns:p14="http://schemas.microsoft.com/office/powerpoint/2010/main" val="3562282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AD3EB-9593-449A-A63E-D312FC56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82937-FF5A-477A-A82F-802D4D3AB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Significant time to load data into RDBMS (maybe overnight)</a:t>
            </a:r>
          </a:p>
          <a:p>
            <a:r>
              <a:rPr lang="en-US" dirty="0"/>
              <a:t>However, significant savings in time on multiple analyses</a:t>
            </a:r>
          </a:p>
          <a:p>
            <a:r>
              <a:rPr lang="en-US" dirty="0"/>
              <a:t>Since RDBMS is on disk in common location, can access it from anywhere and work on it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548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F92C17-2682-431C-A57E-F239DE319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vs </a:t>
            </a:r>
            <a:r>
              <a:rPr lang="en-US" dirty="0" err="1"/>
              <a:t>db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EFE975-F3DA-43CC-803F-87B9DA19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 functionality in SQL is available in the languages</a:t>
            </a:r>
          </a:p>
          <a:p>
            <a:r>
              <a:rPr lang="en-US" dirty="0"/>
              <a:t>However, merging/joining and aggregation can be easier, and faster, in SQL</a:t>
            </a:r>
          </a:p>
          <a:p>
            <a:pPr lvl="1"/>
            <a:r>
              <a:rPr lang="en-US" dirty="0"/>
              <a:t>Merging, specially multiple data sets, is a bit of a mess in Stata</a:t>
            </a:r>
          </a:p>
          <a:p>
            <a:pPr lvl="1"/>
            <a:r>
              <a:rPr lang="en-US" dirty="0"/>
              <a:t>Merging is a lot better in R using </a:t>
            </a:r>
            <a:r>
              <a:rPr lang="en-US" dirty="0" err="1"/>
              <a:t>tidyverse</a:t>
            </a:r>
            <a:r>
              <a:rPr lang="en-US" dirty="0"/>
              <a:t> or </a:t>
            </a:r>
            <a:r>
              <a:rPr lang="en-US" dirty="0" err="1"/>
              <a:t>data.table</a:t>
            </a:r>
            <a:endParaRPr lang="en-US" dirty="0"/>
          </a:p>
          <a:p>
            <a:pPr lvl="1"/>
            <a:r>
              <a:rPr lang="en-US" dirty="0"/>
              <a:t>Merging is a lot better in Python using Pandas</a:t>
            </a:r>
          </a:p>
          <a:p>
            <a:r>
              <a:rPr lang="en-US" dirty="0"/>
              <a:t>If your datasets can fit in memory, you’re probably better off programming</a:t>
            </a:r>
          </a:p>
          <a:p>
            <a:pPr lvl="1"/>
            <a:r>
              <a:rPr lang="en-US" dirty="0"/>
              <a:t>Caveat is if you need multiple joins; SQL is better there</a:t>
            </a:r>
          </a:p>
        </p:txBody>
      </p:sp>
    </p:spTree>
    <p:extLst>
      <p:ext uri="{BB962C8B-B14F-4D97-AF65-F5344CB8AC3E}">
        <p14:creationId xmlns:p14="http://schemas.microsoft.com/office/powerpoint/2010/main" val="16982638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0A03A-782C-40EF-9947-C995C3C4D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vs </a:t>
            </a:r>
            <a:r>
              <a:rPr lang="en-US" dirty="0" err="1"/>
              <a:t>db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0C6C6-E14A-4DC3-B9E6-3A7BBC3D9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DBs and SQL are only doing data manipulation and munging</a:t>
            </a:r>
          </a:p>
          <a:p>
            <a:r>
              <a:rPr lang="en-US" dirty="0"/>
              <a:t>You still need programming, or other software, for analytics and visualization</a:t>
            </a:r>
          </a:p>
          <a:p>
            <a:r>
              <a:rPr lang="en-US" dirty="0"/>
              <a:t>Some Enterprise-level DBs, like Oracle and SAP, now allow R/Python scripting </a:t>
            </a:r>
            <a:r>
              <a:rPr lang="en-US" dirty="0" err="1"/>
              <a:t>witin</a:t>
            </a:r>
            <a:r>
              <a:rPr lang="en-US" dirty="0"/>
              <a:t> the DB without the SQL translation layer</a:t>
            </a:r>
          </a:p>
        </p:txBody>
      </p:sp>
    </p:spTree>
    <p:extLst>
      <p:ext uri="{BB962C8B-B14F-4D97-AF65-F5344CB8AC3E}">
        <p14:creationId xmlns:p14="http://schemas.microsoft.com/office/powerpoint/2010/main" val="14235013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0A03A-782C-40EF-9947-C995C3C4D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vs </a:t>
            </a:r>
            <a:r>
              <a:rPr lang="en-US" dirty="0" err="1"/>
              <a:t>db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0C6C6-E14A-4DC3-B9E6-3A7BBC3D9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large, complex data, using a DB with a good structure is worth it in terms of time and effort</a:t>
            </a:r>
          </a:p>
        </p:txBody>
      </p:sp>
    </p:spTree>
    <p:extLst>
      <p:ext uri="{BB962C8B-B14F-4D97-AF65-F5344CB8AC3E}">
        <p14:creationId xmlns:p14="http://schemas.microsoft.com/office/powerpoint/2010/main" val="35028866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755906-4FB3-4543-B31C-17CA7236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 into the </a:t>
            </a:r>
            <a:r>
              <a:rPr lang="en-US" dirty="0" err="1"/>
              <a:t>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9650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0C01-7C24-4325-970F-96F72FA7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 into the </a:t>
            </a:r>
            <a:r>
              <a:rPr lang="en-US" dirty="0" err="1"/>
              <a:t>db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F73C4-3FF6-4C7A-AB1B-DC0DAEF1F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You’re not going to go the CREATE TABLE route.</a:t>
            </a:r>
          </a:p>
          <a:p>
            <a:r>
              <a:rPr lang="en-US" dirty="0"/>
              <a:t>There are nice import wizards in SSMS</a:t>
            </a:r>
          </a:p>
          <a:p>
            <a:r>
              <a:rPr lang="en-US" dirty="0"/>
              <a:t>I find it easier to load datasets using the programming languages, if each individual table is not too big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9796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0C01-7C24-4325-970F-96F72FA7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 into the </a:t>
            </a:r>
            <a:r>
              <a:rPr lang="en-US" dirty="0" err="1"/>
              <a:t>db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28E49F-ED3A-4CAE-828D-5E201D0F4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319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0C01-7C24-4325-970F-96F72FA7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 into the </a:t>
            </a:r>
            <a:r>
              <a:rPr lang="en-US" dirty="0" err="1"/>
              <a:t>db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F73C4-3FF6-4C7A-AB1B-DC0DAEF1F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use SSMS to load data into a SQL Server DB from Excel, Access or flat files (csv/</a:t>
            </a:r>
            <a:r>
              <a:rPr lang="en-US" dirty="0" err="1"/>
              <a:t>tsv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11808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0C01-7C24-4325-970F-96F72FA7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 into the </a:t>
            </a:r>
            <a:r>
              <a:rPr lang="en-US" dirty="0" err="1"/>
              <a:t>db</a:t>
            </a:r>
            <a:r>
              <a:rPr lang="en-US" dirty="0"/>
              <a:t> using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349E2-4177-4124-B7C2-681590AA7929}"/>
              </a:ext>
            </a:extLst>
          </p:cNvPr>
          <p:cNvSpPr txBox="1"/>
          <p:nvPr/>
        </p:nvSpPr>
        <p:spPr>
          <a:xfrm>
            <a:off x="1270000" y="2306320"/>
            <a:ext cx="977703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library(</a:t>
            </a:r>
            <a:r>
              <a:rPr lang="en-US" sz="2000" dirty="0" err="1">
                <a:latin typeface="Consolas" panose="020B0609020204030204" pitchFamily="49" charset="0"/>
              </a:rPr>
              <a:t>odbc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 err="1">
                <a:latin typeface="Consolas" panose="020B0609020204030204" pitchFamily="49" charset="0"/>
              </a:rPr>
              <a:t>cnxn</a:t>
            </a:r>
            <a:r>
              <a:rPr lang="en-US" sz="2000" dirty="0">
                <a:latin typeface="Consolas" panose="020B0609020204030204" pitchFamily="49" charset="0"/>
              </a:rPr>
              <a:t> &lt;- </a:t>
            </a:r>
            <a:r>
              <a:rPr lang="en-US" sz="2000" dirty="0" err="1">
                <a:latin typeface="Consolas" panose="020B0609020204030204" pitchFamily="49" charset="0"/>
              </a:rPr>
              <a:t>dbConnect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odbc</a:t>
            </a:r>
            <a:r>
              <a:rPr lang="en-US" sz="2000" dirty="0">
                <a:latin typeface="Consolas" panose="020B0609020204030204" pitchFamily="49" charset="0"/>
              </a:rPr>
              <a:t>(), server="brkressql01.database.windows.net",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            driver = "ODBC Driver 17 for SQL Server",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            database="BRKRes01",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            UID = "&lt;your username&gt;",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            PWD = "&lt;your password&gt;")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</a:rPr>
              <a:t>dbWriteTable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cnxn</a:t>
            </a:r>
            <a:r>
              <a:rPr lang="en-US" sz="2000" dirty="0">
                <a:latin typeface="Consolas" panose="020B0609020204030204" pitchFamily="49" charset="0"/>
              </a:rPr>
              <a:t>, 'CRS1',CRS1, overwrite=T, temporary=F)</a:t>
            </a:r>
          </a:p>
          <a:p>
            <a:endParaRPr 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8821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0C01-7C24-4325-970F-96F72FA7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 into the </a:t>
            </a:r>
            <a:r>
              <a:rPr lang="en-US" dirty="0" err="1"/>
              <a:t>db</a:t>
            </a:r>
            <a:r>
              <a:rPr lang="en-US" dirty="0"/>
              <a:t> using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349E2-4177-4124-B7C2-681590AA7929}"/>
              </a:ext>
            </a:extLst>
          </p:cNvPr>
          <p:cNvSpPr txBox="1"/>
          <p:nvPr/>
        </p:nvSpPr>
        <p:spPr>
          <a:xfrm>
            <a:off x="1270000" y="2306320"/>
            <a:ext cx="977703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library(</a:t>
            </a:r>
            <a:r>
              <a:rPr lang="en-US" sz="2000" dirty="0" err="1">
                <a:latin typeface="Consolas" panose="020B0609020204030204" pitchFamily="49" charset="0"/>
              </a:rPr>
              <a:t>odbc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 err="1">
                <a:latin typeface="Consolas" panose="020B0609020204030204" pitchFamily="49" charset="0"/>
              </a:rPr>
              <a:t>cnxn</a:t>
            </a:r>
            <a:r>
              <a:rPr lang="en-US" sz="2000" dirty="0">
                <a:latin typeface="Consolas" panose="020B0609020204030204" pitchFamily="49" charset="0"/>
              </a:rPr>
              <a:t> &lt;- </a:t>
            </a:r>
            <a:r>
              <a:rPr lang="en-US" sz="2000" dirty="0" err="1">
                <a:latin typeface="Consolas" panose="020B0609020204030204" pitchFamily="49" charset="0"/>
              </a:rPr>
              <a:t>dbConnect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odbc</a:t>
            </a:r>
            <a:r>
              <a:rPr lang="en-US" sz="2000" dirty="0">
                <a:latin typeface="Consolas" panose="020B0609020204030204" pitchFamily="49" charset="0"/>
              </a:rPr>
              <a:t>(), server="brkressql01.database.windows.net",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            driver = "ODBC Driver 17 for SQL Server",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            database="BRKRes01",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            UID = "&lt;your username&gt;",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            PWD = "&lt;your password&gt;")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</a:rPr>
              <a:t>dbWriteTable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cnxn</a:t>
            </a:r>
            <a:r>
              <a:rPr lang="en-US" sz="2000" dirty="0">
                <a:latin typeface="Consolas" panose="020B0609020204030204" pitchFamily="49" charset="0"/>
              </a:rPr>
              <a:t>, 'CRS1',CRS1, overwrite=T, temporary=F)</a:t>
            </a:r>
          </a:p>
          <a:p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7C9388-D7A8-4CCE-9BA3-3A63B5DE66CB}"/>
              </a:ext>
            </a:extLst>
          </p:cNvPr>
          <p:cNvSpPr txBox="1"/>
          <p:nvPr/>
        </p:nvSpPr>
        <p:spPr>
          <a:xfrm>
            <a:off x="2143760" y="5781040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06836-3EDB-42C0-9B56-C733AD7F171E}"/>
              </a:ext>
            </a:extLst>
          </p:cNvPr>
          <p:cNvSpPr txBox="1"/>
          <p:nvPr/>
        </p:nvSpPr>
        <p:spPr>
          <a:xfrm>
            <a:off x="4500880" y="5781040"/>
            <a:ext cx="178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name in DB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FBF15-2588-4F14-BC48-9BEBB082A31A}"/>
              </a:ext>
            </a:extLst>
          </p:cNvPr>
          <p:cNvSpPr txBox="1"/>
          <p:nvPr/>
        </p:nvSpPr>
        <p:spPr>
          <a:xfrm>
            <a:off x="7813040" y="5781040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in 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7E82B9-43EA-4FBE-9399-1E5474AFB1D1}"/>
              </a:ext>
            </a:extLst>
          </p:cNvPr>
          <p:cNvCxnSpPr>
            <a:stCxn id="3" idx="0"/>
          </p:cNvCxnSpPr>
          <p:nvPr/>
        </p:nvCxnSpPr>
        <p:spPr>
          <a:xfrm flipV="1">
            <a:off x="2731421" y="5100320"/>
            <a:ext cx="587661" cy="680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C53FA3-0726-4D15-BC88-24EAD6C732F3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4592320" y="5100320"/>
            <a:ext cx="800375" cy="680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BAC652-1220-43E3-B08B-B3CA11E3323F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5392695" y="5100320"/>
            <a:ext cx="3021632" cy="680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3653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113B-0A27-4EA3-8381-135A96DC1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 into the </a:t>
            </a:r>
            <a:r>
              <a:rPr lang="en-US" dirty="0" err="1"/>
              <a:t>db</a:t>
            </a:r>
            <a:r>
              <a:rPr lang="en-US" dirty="0"/>
              <a:t> using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E7A348-CDC6-460A-8B2D-91D94D78C990}"/>
              </a:ext>
            </a:extLst>
          </p:cNvPr>
          <p:cNvSpPr txBox="1"/>
          <p:nvPr/>
        </p:nvSpPr>
        <p:spPr>
          <a:xfrm>
            <a:off x="589280" y="2097088"/>
            <a:ext cx="1094883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import seaborn as </a:t>
            </a:r>
            <a:r>
              <a:rPr lang="en-US" dirty="0" err="1">
                <a:latin typeface="Consolas" panose="020B0609020204030204" pitchFamily="49" charset="0"/>
              </a:rPr>
              <a:t>sns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iris = </a:t>
            </a:r>
            <a:r>
              <a:rPr lang="en-US" dirty="0" err="1">
                <a:latin typeface="Consolas" panose="020B0609020204030204" pitchFamily="49" charset="0"/>
              </a:rPr>
              <a:t>sns.load_dataset</a:t>
            </a:r>
            <a:r>
              <a:rPr lang="en-US" dirty="0">
                <a:latin typeface="Consolas" panose="020B0609020204030204" pitchFamily="49" charset="0"/>
              </a:rPr>
              <a:t>('iris’)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import </a:t>
            </a:r>
            <a:r>
              <a:rPr lang="en-US" dirty="0" err="1">
                <a:latin typeface="Consolas" panose="020B0609020204030204" pitchFamily="49" charset="0"/>
              </a:rPr>
              <a:t>sqlalchemy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import </a:t>
            </a:r>
            <a:r>
              <a:rPr lang="en-US" dirty="0" err="1">
                <a:latin typeface="Consolas" panose="020B0609020204030204" pitchFamily="49" charset="0"/>
              </a:rPr>
              <a:t>urllib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params = </a:t>
            </a:r>
            <a:r>
              <a:rPr lang="en-US" dirty="0" err="1">
                <a:latin typeface="Consolas" panose="020B0609020204030204" pitchFamily="49" charset="0"/>
              </a:rPr>
              <a:t>urllib.parse.quote_plus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conn_str.format</a:t>
            </a:r>
            <a:r>
              <a:rPr lang="en-US" dirty="0">
                <a:latin typeface="Consolas" panose="020B0609020204030204" pitchFamily="49" charset="0"/>
              </a:rPr>
              <a:t>(**config))</a:t>
            </a:r>
          </a:p>
          <a:p>
            <a:r>
              <a:rPr lang="en-US" dirty="0">
                <a:latin typeface="Consolas" panose="020B0609020204030204" pitchFamily="49" charset="0"/>
              </a:rPr>
              <a:t>engine = </a:t>
            </a:r>
            <a:r>
              <a:rPr lang="en-US" dirty="0" err="1">
                <a:latin typeface="Consolas" panose="020B0609020204030204" pitchFamily="49" charset="0"/>
              </a:rPr>
              <a:t>sqlalchemy.create_engine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mssql+pyodbc</a:t>
            </a:r>
            <a:r>
              <a:rPr lang="en-US" dirty="0">
                <a:latin typeface="Consolas" panose="020B0609020204030204" pitchFamily="49" charset="0"/>
              </a:rPr>
              <a:t>:///?</a:t>
            </a:r>
            <a:r>
              <a:rPr lang="en-US" dirty="0" err="1">
                <a:latin typeface="Consolas" panose="020B0609020204030204" pitchFamily="49" charset="0"/>
              </a:rPr>
              <a:t>odbc_connect</a:t>
            </a:r>
            <a:r>
              <a:rPr lang="en-US" dirty="0">
                <a:latin typeface="Consolas" panose="020B0609020204030204" pitchFamily="49" charset="0"/>
              </a:rPr>
              <a:t>={}".format(params), </a:t>
            </a:r>
          </a:p>
          <a:p>
            <a:r>
              <a:rPr lang="en-US" dirty="0">
                <a:latin typeface="Consolas" panose="020B0609020204030204" pitchFamily="49" charset="0"/>
              </a:rPr>
              <a:t>	echo=False)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iris.to_sql</a:t>
            </a:r>
            <a:r>
              <a:rPr lang="en-US" dirty="0">
                <a:latin typeface="Consolas" panose="020B0609020204030204" pitchFamily="49" charset="0"/>
              </a:rPr>
              <a:t>('Iris', engine, </a:t>
            </a:r>
            <a:r>
              <a:rPr lang="en-US" dirty="0" err="1">
                <a:latin typeface="Consolas" panose="020B0609020204030204" pitchFamily="49" charset="0"/>
              </a:rPr>
              <a:t>if_exists</a:t>
            </a:r>
            <a:r>
              <a:rPr lang="en-US" dirty="0">
                <a:latin typeface="Consolas" panose="020B0609020204030204" pitchFamily="49" charset="0"/>
              </a:rPr>
              <a:t>='replace', index = False)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047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A157B-3F55-4D1C-A410-E5F0A7934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your environment </a:t>
            </a:r>
          </a:p>
        </p:txBody>
      </p:sp>
    </p:spTree>
    <p:extLst>
      <p:ext uri="{BB962C8B-B14F-4D97-AF65-F5344CB8AC3E}">
        <p14:creationId xmlns:p14="http://schemas.microsoft.com/office/powerpoint/2010/main" val="415162321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113B-0A27-4EA3-8381-135A96DC1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 into the </a:t>
            </a:r>
            <a:r>
              <a:rPr lang="en-US" dirty="0" err="1"/>
              <a:t>db</a:t>
            </a:r>
            <a:r>
              <a:rPr lang="en-US" dirty="0"/>
              <a:t> using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E7A348-CDC6-460A-8B2D-91D94D78C990}"/>
              </a:ext>
            </a:extLst>
          </p:cNvPr>
          <p:cNvSpPr txBox="1"/>
          <p:nvPr/>
        </p:nvSpPr>
        <p:spPr>
          <a:xfrm>
            <a:off x="589280" y="2097088"/>
            <a:ext cx="1094883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import seaborn as </a:t>
            </a:r>
            <a:r>
              <a:rPr lang="en-US" dirty="0" err="1">
                <a:latin typeface="Consolas" panose="020B0609020204030204" pitchFamily="49" charset="0"/>
              </a:rPr>
              <a:t>sns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iris = </a:t>
            </a:r>
            <a:r>
              <a:rPr lang="en-US" dirty="0" err="1">
                <a:latin typeface="Consolas" panose="020B0609020204030204" pitchFamily="49" charset="0"/>
              </a:rPr>
              <a:t>sns.load_dataset</a:t>
            </a:r>
            <a:r>
              <a:rPr lang="en-US" dirty="0">
                <a:latin typeface="Consolas" panose="020B0609020204030204" pitchFamily="49" charset="0"/>
              </a:rPr>
              <a:t>('iris’) # Grab dataset from R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import </a:t>
            </a:r>
            <a:r>
              <a:rPr lang="en-US" dirty="0" err="1">
                <a:latin typeface="Consolas" panose="020B0609020204030204" pitchFamily="49" charset="0"/>
              </a:rPr>
              <a:t>sqlalchemy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import </a:t>
            </a:r>
            <a:r>
              <a:rPr lang="en-US" dirty="0" err="1">
                <a:latin typeface="Consolas" panose="020B0609020204030204" pitchFamily="49" charset="0"/>
              </a:rPr>
              <a:t>urllib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params = </a:t>
            </a:r>
            <a:r>
              <a:rPr lang="en-US" dirty="0" err="1">
                <a:latin typeface="Consolas" panose="020B0609020204030204" pitchFamily="49" charset="0"/>
              </a:rPr>
              <a:t>urllib.parse.quote_plus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conn_str.format</a:t>
            </a:r>
            <a:r>
              <a:rPr lang="en-US" dirty="0">
                <a:latin typeface="Consolas" panose="020B0609020204030204" pitchFamily="49" charset="0"/>
              </a:rPr>
              <a:t>(**config)) # Set up access to DB</a:t>
            </a:r>
          </a:p>
          <a:p>
            <a:r>
              <a:rPr lang="en-US" dirty="0">
                <a:latin typeface="Consolas" panose="020B0609020204030204" pitchFamily="49" charset="0"/>
              </a:rPr>
              <a:t>engine = </a:t>
            </a:r>
            <a:r>
              <a:rPr lang="en-US" dirty="0" err="1">
                <a:latin typeface="Consolas" panose="020B0609020204030204" pitchFamily="49" charset="0"/>
              </a:rPr>
              <a:t>sqlalchemy.create_engine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mssql+pyodbc</a:t>
            </a:r>
            <a:r>
              <a:rPr lang="en-US" dirty="0">
                <a:latin typeface="Consolas" panose="020B0609020204030204" pitchFamily="49" charset="0"/>
              </a:rPr>
              <a:t>:///?</a:t>
            </a:r>
            <a:r>
              <a:rPr lang="en-US" dirty="0" err="1">
                <a:latin typeface="Consolas" panose="020B0609020204030204" pitchFamily="49" charset="0"/>
              </a:rPr>
              <a:t>odbc_connect</a:t>
            </a:r>
            <a:r>
              <a:rPr lang="en-US" dirty="0">
                <a:latin typeface="Consolas" panose="020B0609020204030204" pitchFamily="49" charset="0"/>
              </a:rPr>
              <a:t>={}".format(params), </a:t>
            </a:r>
          </a:p>
          <a:p>
            <a:r>
              <a:rPr lang="en-US" dirty="0">
                <a:latin typeface="Consolas" panose="020B0609020204030204" pitchFamily="49" charset="0"/>
              </a:rPr>
              <a:t>	echo=False)  # Uploading using pandas requires </a:t>
            </a:r>
            <a:r>
              <a:rPr lang="en-US" dirty="0" err="1">
                <a:latin typeface="Consolas" panose="020B0609020204030204" pitchFamily="49" charset="0"/>
              </a:rPr>
              <a:t>SQLAlchemy</a:t>
            </a:r>
            <a:r>
              <a:rPr lang="en-US" dirty="0">
                <a:latin typeface="Consolas" panose="020B0609020204030204" pitchFamily="49" charset="0"/>
              </a:rPr>
              <a:t> engine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iris.to_sql</a:t>
            </a:r>
            <a:r>
              <a:rPr lang="en-US" dirty="0">
                <a:latin typeface="Consolas" panose="020B0609020204030204" pitchFamily="49" charset="0"/>
              </a:rPr>
              <a:t>('Iris', engine, </a:t>
            </a:r>
            <a:r>
              <a:rPr lang="en-US" dirty="0" err="1">
                <a:latin typeface="Consolas" panose="020B0609020204030204" pitchFamily="49" charset="0"/>
              </a:rPr>
              <a:t>if_exists</a:t>
            </a:r>
            <a:r>
              <a:rPr lang="en-US" dirty="0">
                <a:latin typeface="Consolas" panose="020B0609020204030204" pitchFamily="49" charset="0"/>
              </a:rPr>
              <a:t>='replace', index = False)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24DF1C-1905-4CB3-9E3F-1B731A33A5B3}"/>
              </a:ext>
            </a:extLst>
          </p:cNvPr>
          <p:cNvSpPr txBox="1"/>
          <p:nvPr/>
        </p:nvSpPr>
        <p:spPr>
          <a:xfrm>
            <a:off x="3119120" y="5870150"/>
            <a:ext cx="178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name in DB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3B42BD-2433-4AE4-9992-814D07C4F526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2743200" y="4927600"/>
            <a:ext cx="1267735" cy="94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C93802-3CA8-422F-9420-C2827358A63A}"/>
              </a:ext>
            </a:extLst>
          </p:cNvPr>
          <p:cNvSpPr txBox="1"/>
          <p:nvPr/>
        </p:nvSpPr>
        <p:spPr>
          <a:xfrm>
            <a:off x="1018545" y="5500818"/>
            <a:ext cx="210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r>
              <a:rPr lang="en-US" dirty="0"/>
              <a:t> in Python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BAFA25-51E6-4680-9A5A-04942E1897B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944880" y="4911414"/>
            <a:ext cx="1123953" cy="589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8825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3B2C7-D0C1-4F0A-9C46-60502FF5A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 into DB in </a:t>
            </a:r>
            <a:r>
              <a:rPr lang="en-US" dirty="0" err="1"/>
              <a:t>stata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8293A3-25CB-4575-B474-E5FF6AED2221}"/>
              </a:ext>
            </a:extLst>
          </p:cNvPr>
          <p:cNvSpPr txBox="1"/>
          <p:nvPr/>
        </p:nvSpPr>
        <p:spPr>
          <a:xfrm>
            <a:off x="406400" y="2448560"/>
            <a:ext cx="93025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/* Uploading your own data */</a:t>
            </a:r>
          </a:p>
          <a:p>
            <a:r>
              <a:rPr lang="en-US" dirty="0" err="1">
                <a:latin typeface="Consolas" panose="020B0609020204030204" pitchFamily="49" charset="0"/>
              </a:rPr>
              <a:t>sysuse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auto.dta</a:t>
            </a:r>
            <a:r>
              <a:rPr lang="en-US" dirty="0">
                <a:latin typeface="Consolas" panose="020B0609020204030204" pitchFamily="49" charset="0"/>
              </a:rPr>
              <a:t>, clear</a:t>
            </a:r>
          </a:p>
          <a:p>
            <a:r>
              <a:rPr lang="en-US" dirty="0">
                <a:latin typeface="Consolas" panose="020B0609020204030204" pitchFamily="49" charset="0"/>
              </a:rPr>
              <a:t>local </a:t>
            </a:r>
            <a:r>
              <a:rPr lang="en-US" dirty="0" err="1">
                <a:latin typeface="Consolas" panose="020B0609020204030204" pitchFamily="49" charset="0"/>
              </a:rPr>
              <a:t>connstr</a:t>
            </a:r>
            <a:r>
              <a:rPr lang="en-US" dirty="0">
                <a:latin typeface="Consolas" panose="020B0609020204030204" pitchFamily="49" charset="0"/>
              </a:rPr>
              <a:t> "DSN=</a:t>
            </a:r>
            <a:r>
              <a:rPr lang="en-US" dirty="0" err="1">
                <a:latin typeface="Consolas" panose="020B0609020204030204" pitchFamily="49" charset="0"/>
              </a:rPr>
              <a:t>SQLBrookings;Database</a:t>
            </a:r>
            <a:r>
              <a:rPr lang="en-US" dirty="0">
                <a:latin typeface="Consolas" panose="020B0609020204030204" pitchFamily="49" charset="0"/>
              </a:rPr>
              <a:t>=BRKRes01;"</a:t>
            </a:r>
          </a:p>
          <a:p>
            <a:r>
              <a:rPr lang="en-US" dirty="0" err="1">
                <a:latin typeface="Consolas" panose="020B0609020204030204" pitchFamily="49" charset="0"/>
              </a:rPr>
              <a:t>odbc</a:t>
            </a:r>
            <a:r>
              <a:rPr lang="en-US" dirty="0">
                <a:latin typeface="Consolas" panose="020B0609020204030204" pitchFamily="49" charset="0"/>
              </a:rPr>
              <a:t> insert make price mpg rep78 displacement </a:t>
            </a:r>
            <a:r>
              <a:rPr lang="en-US" dirty="0" err="1">
                <a:latin typeface="Consolas" panose="020B0609020204030204" pitchFamily="49" charset="0"/>
              </a:rPr>
              <a:t>gear_ratio</a:t>
            </a:r>
            <a:r>
              <a:rPr lang="en-US" dirty="0">
                <a:latin typeface="Consolas" panose="020B0609020204030204" pitchFamily="49" charset="0"/>
              </a:rPr>
              <a:t>, table("Auto") </a:t>
            </a:r>
          </a:p>
          <a:p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connectionstring</a:t>
            </a:r>
            <a:r>
              <a:rPr lang="en-US" dirty="0">
                <a:latin typeface="Consolas" panose="020B0609020204030204" pitchFamily="49" charset="0"/>
              </a:rPr>
              <a:t>("`</a:t>
            </a:r>
            <a:r>
              <a:rPr lang="en-US" dirty="0" err="1">
                <a:latin typeface="Consolas" panose="020B0609020204030204" pitchFamily="49" charset="0"/>
              </a:rPr>
              <a:t>connstr</a:t>
            </a:r>
            <a:r>
              <a:rPr lang="en-US" dirty="0">
                <a:latin typeface="Consolas" panose="020B0609020204030204" pitchFamily="49" charset="0"/>
              </a:rPr>
              <a:t>'") create </a:t>
            </a:r>
            <a:r>
              <a:rPr lang="en-US" dirty="0" err="1">
                <a:latin typeface="Consolas" panose="020B0609020204030204" pitchFamily="49" charset="0"/>
              </a:rPr>
              <a:t>sql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9829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3B2C7-D0C1-4F0A-9C46-60502FF5A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 into DB in </a:t>
            </a:r>
            <a:r>
              <a:rPr lang="en-US" dirty="0" err="1"/>
              <a:t>stata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8293A3-25CB-4575-B474-E5FF6AED2221}"/>
              </a:ext>
            </a:extLst>
          </p:cNvPr>
          <p:cNvSpPr txBox="1"/>
          <p:nvPr/>
        </p:nvSpPr>
        <p:spPr>
          <a:xfrm>
            <a:off x="406400" y="2448560"/>
            <a:ext cx="93025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/* Uploading your own data */</a:t>
            </a:r>
          </a:p>
          <a:p>
            <a:r>
              <a:rPr lang="en-US" dirty="0" err="1">
                <a:latin typeface="Consolas" panose="020B0609020204030204" pitchFamily="49" charset="0"/>
              </a:rPr>
              <a:t>sysuse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auto.dta</a:t>
            </a:r>
            <a:r>
              <a:rPr lang="en-US" dirty="0">
                <a:latin typeface="Consolas" panose="020B0609020204030204" pitchFamily="49" charset="0"/>
              </a:rPr>
              <a:t>, clear</a:t>
            </a:r>
          </a:p>
          <a:p>
            <a:r>
              <a:rPr lang="en-US" dirty="0">
                <a:latin typeface="Consolas" panose="020B0609020204030204" pitchFamily="49" charset="0"/>
              </a:rPr>
              <a:t>local </a:t>
            </a:r>
            <a:r>
              <a:rPr lang="en-US" dirty="0" err="1">
                <a:latin typeface="Consolas" panose="020B0609020204030204" pitchFamily="49" charset="0"/>
              </a:rPr>
              <a:t>connstr</a:t>
            </a:r>
            <a:r>
              <a:rPr lang="en-US" dirty="0">
                <a:latin typeface="Consolas" panose="020B0609020204030204" pitchFamily="49" charset="0"/>
              </a:rPr>
              <a:t> "DSN=</a:t>
            </a:r>
            <a:r>
              <a:rPr lang="en-US" dirty="0" err="1">
                <a:latin typeface="Consolas" panose="020B0609020204030204" pitchFamily="49" charset="0"/>
              </a:rPr>
              <a:t>SQLBrookings;Database</a:t>
            </a:r>
            <a:r>
              <a:rPr lang="en-US" dirty="0">
                <a:latin typeface="Consolas" panose="020B0609020204030204" pitchFamily="49" charset="0"/>
              </a:rPr>
              <a:t>=BRKRes01;"</a:t>
            </a:r>
          </a:p>
          <a:p>
            <a:r>
              <a:rPr lang="en-US" dirty="0" err="1">
                <a:latin typeface="Consolas" panose="020B0609020204030204" pitchFamily="49" charset="0"/>
              </a:rPr>
              <a:t>odbc</a:t>
            </a:r>
            <a:r>
              <a:rPr lang="en-US" dirty="0">
                <a:latin typeface="Consolas" panose="020B0609020204030204" pitchFamily="49" charset="0"/>
              </a:rPr>
              <a:t> insert make price mpg rep78 displacement </a:t>
            </a:r>
            <a:r>
              <a:rPr lang="en-US" dirty="0" err="1">
                <a:latin typeface="Consolas" panose="020B0609020204030204" pitchFamily="49" charset="0"/>
              </a:rPr>
              <a:t>gear_ratio</a:t>
            </a:r>
            <a:r>
              <a:rPr lang="en-US" dirty="0">
                <a:latin typeface="Consolas" panose="020B0609020204030204" pitchFamily="49" charset="0"/>
              </a:rPr>
              <a:t>, table("Auto") </a:t>
            </a:r>
          </a:p>
          <a:p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connectionstring</a:t>
            </a:r>
            <a:r>
              <a:rPr lang="en-US" dirty="0">
                <a:latin typeface="Consolas" panose="020B0609020204030204" pitchFamily="49" charset="0"/>
              </a:rPr>
              <a:t>("`</a:t>
            </a:r>
            <a:r>
              <a:rPr lang="en-US" dirty="0" err="1">
                <a:latin typeface="Consolas" panose="020B0609020204030204" pitchFamily="49" charset="0"/>
              </a:rPr>
              <a:t>connstr</a:t>
            </a:r>
            <a:r>
              <a:rPr lang="en-US" dirty="0">
                <a:latin typeface="Consolas" panose="020B0609020204030204" pitchFamily="49" charset="0"/>
              </a:rPr>
              <a:t>'") create </a:t>
            </a:r>
            <a:r>
              <a:rPr lang="en-US" dirty="0" err="1">
                <a:latin typeface="Consolas" panose="020B0609020204030204" pitchFamily="49" charset="0"/>
              </a:rPr>
              <a:t>sql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1A57FA-7DE5-4CA4-B3D0-BAFFEF5309BB}"/>
              </a:ext>
            </a:extLst>
          </p:cNvPr>
          <p:cNvSpPr txBox="1"/>
          <p:nvPr/>
        </p:nvSpPr>
        <p:spPr>
          <a:xfrm>
            <a:off x="4978400" y="5516880"/>
            <a:ext cx="5003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Replace create with replace </a:t>
            </a:r>
            <a:r>
              <a:rPr lang="en-US"/>
              <a:t>to overwrite SQL tables</a:t>
            </a:r>
          </a:p>
        </p:txBody>
      </p:sp>
    </p:spTree>
    <p:extLst>
      <p:ext uri="{BB962C8B-B14F-4D97-AF65-F5344CB8AC3E}">
        <p14:creationId xmlns:p14="http://schemas.microsoft.com/office/powerpoint/2010/main" val="2951563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7346D-87F9-4C11-B379-D8D7A92F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DC861-6E25-4715-9DE9-3D50D6078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903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Windows (7, 8, 10)</a:t>
            </a:r>
          </a:p>
          <a:p>
            <a:r>
              <a:rPr lang="en-US" dirty="0"/>
              <a:t>Microsoft SQL Server (RDBMS) residing in cloud on Microsoft Azure</a:t>
            </a:r>
          </a:p>
          <a:p>
            <a:pPr lvl="1"/>
            <a:r>
              <a:rPr lang="en-US" dirty="0"/>
              <a:t>Or locally, using SQL Server /SQL Server Express</a:t>
            </a:r>
          </a:p>
          <a:p>
            <a:r>
              <a:rPr lang="en-US" dirty="0"/>
              <a:t>Microsoft SQL Server Management Studio (SSMS)</a:t>
            </a:r>
          </a:p>
          <a:p>
            <a:endParaRPr lang="en-US" dirty="0"/>
          </a:p>
          <a:p>
            <a:r>
              <a:rPr lang="en-US" dirty="0"/>
              <a:t>R version 3.5 running in RStudio</a:t>
            </a:r>
          </a:p>
          <a:p>
            <a:r>
              <a:rPr lang="en-US" dirty="0"/>
              <a:t>Anaconda Python 3.5</a:t>
            </a:r>
          </a:p>
          <a:p>
            <a:r>
              <a:rPr lang="en-US" dirty="0"/>
              <a:t>Stata 14</a:t>
            </a:r>
          </a:p>
        </p:txBody>
      </p:sp>
    </p:spTree>
    <p:extLst>
      <p:ext uri="{BB962C8B-B14F-4D97-AF65-F5344CB8AC3E}">
        <p14:creationId xmlns:p14="http://schemas.microsoft.com/office/powerpoint/2010/main" val="4158292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C5268-906D-4637-86A9-86D8E2122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C7A5E-E480-4010-A085-D599C6ABB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ODBC (Open Database Connectivity) is a common means for communicating with different RDBMS</a:t>
            </a:r>
          </a:p>
          <a:p>
            <a:r>
              <a:rPr lang="en-US" dirty="0"/>
              <a:t>Microsoft provides ODBC drivers for Windows, Linux and Mac OSX</a:t>
            </a:r>
          </a:p>
          <a:p>
            <a:pPr lvl="1"/>
            <a:r>
              <a:rPr lang="en-US" dirty="0">
                <a:hlinkClick r:id="rId2"/>
              </a:rPr>
              <a:t>https://docs.microsoft.com/en-us/sql/connect/odbc/download-odbc-driver-for-sql-server</a:t>
            </a:r>
            <a:endParaRPr lang="en-US" dirty="0"/>
          </a:p>
          <a:p>
            <a:r>
              <a:rPr lang="en-US" dirty="0"/>
              <a:t>You need to download and install a driver on your machine to connect with Azure SQL Server</a:t>
            </a:r>
          </a:p>
          <a:p>
            <a:pPr lvl="1"/>
            <a:r>
              <a:rPr lang="en-US" dirty="0"/>
              <a:t>Check with IT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813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BA050-B191-4CF5-B8AE-340BA0CAA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ODBC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3ADAE-9AE3-47FB-A10F-0C25F64BB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use ODBC to connect with Excel, Access, as well as a host of SQL-based databases</a:t>
            </a:r>
          </a:p>
          <a:p>
            <a:r>
              <a:rPr lang="en-US" dirty="0"/>
              <a:t>It’s often one of the faster ways to extract data out of Excel</a:t>
            </a:r>
          </a:p>
          <a:p>
            <a:r>
              <a:rPr lang="en-US" dirty="0"/>
              <a:t>It gives a common language (API) to connect with different databases</a:t>
            </a:r>
          </a:p>
          <a:p>
            <a:pPr lvl="1"/>
            <a:r>
              <a:rPr lang="en-US" dirty="0"/>
              <a:t>Basically you learn it once and use it in different places</a:t>
            </a:r>
          </a:p>
        </p:txBody>
      </p:sp>
    </p:spTree>
    <p:extLst>
      <p:ext uri="{BB962C8B-B14F-4D97-AF65-F5344CB8AC3E}">
        <p14:creationId xmlns:p14="http://schemas.microsoft.com/office/powerpoint/2010/main" val="3713524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974AC-828F-4243-8616-3A1F76D47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667A96-6417-42BE-99C1-4B40AD65E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2973" y="365320"/>
            <a:ext cx="8183187" cy="58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52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0CEA8-F804-4225-A87F-3E93C353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604CF-0B54-4081-A5C4-6ED38FBFD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u="sng" dirty="0"/>
              <a:t>D</a:t>
            </a:r>
            <a:r>
              <a:rPr lang="en-US" dirty="0"/>
              <a:t>ata </a:t>
            </a:r>
            <a:r>
              <a:rPr lang="en-US" u="sng" dirty="0"/>
              <a:t>S</a:t>
            </a:r>
            <a:r>
              <a:rPr lang="en-US" dirty="0"/>
              <a:t>ource </a:t>
            </a:r>
            <a:r>
              <a:rPr lang="en-US" u="sng" dirty="0"/>
              <a:t>N</a:t>
            </a:r>
            <a:r>
              <a:rPr lang="en-US" dirty="0"/>
              <a:t>ame is a shortcut to access a data source using a ODBC driver</a:t>
            </a:r>
          </a:p>
          <a:p>
            <a:r>
              <a:rPr lang="en-US" dirty="0"/>
              <a:t>Its very useful if you have a database you’ll access often</a:t>
            </a:r>
          </a:p>
          <a:p>
            <a:r>
              <a:rPr lang="en-US" dirty="0"/>
              <a:t>The information stays stored on your computer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778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C177B-3AEB-4E49-AAA3-55D11F73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88813F-B798-4B1F-A005-D5A9E5F8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686" y="390525"/>
            <a:ext cx="846772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56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C177B-3AEB-4E49-AAA3-55D11F73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88813F-B798-4B1F-A005-D5A9E5F8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686" y="390525"/>
            <a:ext cx="8467725" cy="607695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7CDEE2-F795-47C1-9EF6-8E322125958E}"/>
              </a:ext>
            </a:extLst>
          </p:cNvPr>
          <p:cNvSpPr/>
          <p:nvPr/>
        </p:nvSpPr>
        <p:spPr>
          <a:xfrm>
            <a:off x="2946400" y="2357120"/>
            <a:ext cx="5648960" cy="528320"/>
          </a:xfrm>
          <a:prstGeom prst="roundRect">
            <a:avLst/>
          </a:prstGeom>
          <a:solidFill>
            <a:schemeClr val="accent2">
              <a:alpha val="2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36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C177B-3AEB-4E49-AAA3-55D11F73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88813F-B798-4B1F-A005-D5A9E5F8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686" y="390525"/>
            <a:ext cx="8467725" cy="607695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7CDEE2-F795-47C1-9EF6-8E322125958E}"/>
              </a:ext>
            </a:extLst>
          </p:cNvPr>
          <p:cNvSpPr/>
          <p:nvPr/>
        </p:nvSpPr>
        <p:spPr>
          <a:xfrm>
            <a:off x="2946400" y="2844800"/>
            <a:ext cx="5648960" cy="213360"/>
          </a:xfrm>
          <a:prstGeom prst="roundRect">
            <a:avLst/>
          </a:prstGeom>
          <a:solidFill>
            <a:schemeClr val="accent2">
              <a:alpha val="2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57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1B66-494D-414A-BBF0-7DB26D1A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BD568-1101-4D30-8D18-FEA6F5D9E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SQL stands for </a:t>
            </a:r>
            <a:r>
              <a:rPr lang="en-US" sz="2800" u="sng" dirty="0"/>
              <a:t>S</a:t>
            </a:r>
            <a:r>
              <a:rPr lang="en-US" sz="2800" dirty="0"/>
              <a:t>tructured </a:t>
            </a:r>
            <a:r>
              <a:rPr lang="en-US" sz="2800" u="sng" dirty="0"/>
              <a:t>Q</a:t>
            </a:r>
            <a:r>
              <a:rPr lang="en-US" sz="2800" dirty="0"/>
              <a:t>uery </a:t>
            </a:r>
            <a:r>
              <a:rPr lang="en-US" sz="2800" u="sng" dirty="0"/>
              <a:t>L</a:t>
            </a:r>
            <a:r>
              <a:rPr lang="en-US" sz="2800" dirty="0"/>
              <a:t>anguage</a:t>
            </a:r>
          </a:p>
          <a:p>
            <a:r>
              <a:rPr lang="en-US" sz="2800" dirty="0"/>
              <a:t>It is a common standard language for many Relational Database Management Systems (RDBMS)</a:t>
            </a:r>
          </a:p>
          <a:p>
            <a:pPr lvl="1"/>
            <a:r>
              <a:rPr lang="en-US" sz="2400" dirty="0"/>
              <a:t>MySQL</a:t>
            </a:r>
          </a:p>
          <a:p>
            <a:pPr lvl="1"/>
            <a:r>
              <a:rPr lang="en-US" sz="2400" dirty="0" err="1"/>
              <a:t>Postgresql</a:t>
            </a:r>
            <a:endParaRPr lang="en-US" sz="2400" dirty="0"/>
          </a:p>
          <a:p>
            <a:pPr lvl="1"/>
            <a:r>
              <a:rPr lang="en-US" sz="2400" dirty="0"/>
              <a:t>SQLite</a:t>
            </a:r>
          </a:p>
          <a:p>
            <a:pPr lvl="1"/>
            <a:r>
              <a:rPr lang="en-US" sz="2400" dirty="0"/>
              <a:t>Microsoft SQL Server (uses an extended version called T-SQL)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867E0F7-8101-488B-9E6C-715F8B3CC085}"/>
                  </a:ext>
                </a:extLst>
              </p14:cNvPr>
              <p14:cNvContentPartPr/>
              <p14:nvPr/>
            </p14:nvContentPartPr>
            <p14:xfrm>
              <a:off x="1890120" y="5327880"/>
              <a:ext cx="7537680" cy="285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867E0F7-8101-488B-9E6C-715F8B3CC0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6480" y="5220240"/>
                <a:ext cx="7645320" cy="50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11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EFCE-9819-4A17-8FE6-8E265CB4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DSN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24C10-FC5E-4A1F-B661-96A6A0FF6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404812"/>
            <a:ext cx="847725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64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EFCE-9819-4A17-8FE6-8E265CB4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DSN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24C10-FC5E-4A1F-B661-96A6A0FF6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394" y="404812"/>
            <a:ext cx="7429362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5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EFCE-9819-4A17-8FE6-8E265CB4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DSN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24C10-FC5E-4A1F-B661-96A6A0FF6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742" y="404812"/>
            <a:ext cx="738666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25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EFCE-9819-4A17-8FE6-8E265CB4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DSN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24C10-FC5E-4A1F-B661-96A6A0FF6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309" y="404812"/>
            <a:ext cx="7323531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71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45704-5D96-43C0-A5EF-AA2760920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</a:t>
            </a:r>
            <a:r>
              <a:rPr lang="en-US" dirty="0" err="1"/>
              <a:t>sql</a:t>
            </a:r>
            <a:r>
              <a:rPr lang="en-US" dirty="0"/>
              <a:t> server management studio</a:t>
            </a:r>
          </a:p>
        </p:txBody>
      </p:sp>
    </p:spTree>
    <p:extLst>
      <p:ext uri="{BB962C8B-B14F-4D97-AF65-F5344CB8AC3E}">
        <p14:creationId xmlns:p14="http://schemas.microsoft.com/office/powerpoint/2010/main" val="561510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1B4F5-55BA-40B0-B996-97C79E8DE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BD6F8-F437-42FB-8CD4-1FDA86A0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8E8498-6BAB-47B4-BF58-B1EDF3BA3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58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803A6-FF18-43A6-9D8F-A6338FE6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48AFD-C3A5-408E-A9FF-FBB6A902E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Shows existing databases</a:t>
            </a:r>
          </a:p>
          <a:p>
            <a:r>
              <a:rPr lang="en-US" dirty="0"/>
              <a:t>Shows existing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EC85F-9C40-4820-851D-6A7CC1710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516" y="269240"/>
            <a:ext cx="509089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16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A7D60-0512-4B5A-87D7-D8FE09237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the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12B968-5B62-44B8-A571-0116BFD7E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20" y="1915128"/>
            <a:ext cx="8780190" cy="471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6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68866-5FCA-42EB-A1F1-EC3840BF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SQL for querying the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F98E9-39E8-4E92-B50E-B6A449AB02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basics</a:t>
            </a:r>
          </a:p>
        </p:txBody>
      </p:sp>
    </p:spTree>
    <p:extLst>
      <p:ext uri="{BB962C8B-B14F-4D97-AF65-F5344CB8AC3E}">
        <p14:creationId xmlns:p14="http://schemas.microsoft.com/office/powerpoint/2010/main" val="4222925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5C7EE-59EA-4772-8BDC-79BD3D500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7095D-DA4C-4896-9596-6E33C1BF7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Book examples</a:t>
            </a:r>
          </a:p>
          <a:p>
            <a:pPr lvl="1"/>
            <a:r>
              <a:rPr lang="en-US" dirty="0"/>
              <a:t>Cars, Iris</a:t>
            </a:r>
          </a:p>
          <a:p>
            <a:r>
              <a:rPr lang="en-US" dirty="0"/>
              <a:t>Creditor Reporting System data from OECD</a:t>
            </a:r>
          </a:p>
          <a:p>
            <a:pPr lvl="1"/>
            <a:r>
              <a:rPr lang="en-US" dirty="0">
                <a:hlinkClick r:id="rId2"/>
              </a:rPr>
              <a:t>https://stats.oecd.org/viewhtml.aspx?datasetcode=CRS1&amp;lang=en</a:t>
            </a:r>
            <a:endParaRPr lang="en-US" dirty="0"/>
          </a:p>
          <a:p>
            <a:pPr lvl="1"/>
            <a:r>
              <a:rPr lang="en-US" dirty="0"/>
              <a:t>Split into coded data, and separate tables explaining the codes</a:t>
            </a:r>
          </a:p>
        </p:txBody>
      </p:sp>
    </p:spTree>
    <p:extLst>
      <p:ext uri="{BB962C8B-B14F-4D97-AF65-F5344CB8AC3E}">
        <p14:creationId xmlns:p14="http://schemas.microsoft.com/office/powerpoint/2010/main" val="848454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ED4B6-C94A-4276-806D-D9C4BABF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389A-9166-400F-8CDD-DF91BADA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SQL is a declarative language</a:t>
            </a:r>
          </a:p>
          <a:p>
            <a:pPr lvl="1"/>
            <a:r>
              <a:rPr lang="en-US" sz="2400" dirty="0"/>
              <a:t>You tell it what you want it to do</a:t>
            </a:r>
          </a:p>
          <a:p>
            <a:pPr lvl="1"/>
            <a:r>
              <a:rPr lang="en-US" sz="2400" dirty="0"/>
              <a:t>Don’t worry (necessarily) about order of implementation of commands</a:t>
            </a:r>
          </a:p>
          <a:p>
            <a:pPr lvl="1"/>
            <a:endParaRPr lang="en-US" dirty="0"/>
          </a:p>
          <a:p>
            <a:pPr marL="457200" lvl="1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SELECT </a:t>
            </a:r>
            <a:r>
              <a:rPr lang="en-US" dirty="0" err="1">
                <a:latin typeface="Consolas" panose="020B0609020204030204" pitchFamily="49" charset="0"/>
              </a:rPr>
              <a:t>first_name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last_name</a:t>
            </a:r>
            <a:r>
              <a:rPr lang="en-US" dirty="0">
                <a:latin typeface="Consolas" panose="020B0609020204030204" pitchFamily="49" charset="0"/>
              </a:rPr>
              <a:t> FROM employees WHERE salary &gt; 100000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3457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E1BC7-DEA4-4BEA-9F7C-8E0FF8CD7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D7048-ACE5-4C7C-8CBB-91C5B3762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Selects fields (columns) from table</a:t>
            </a:r>
          </a:p>
          <a:p>
            <a:r>
              <a:rPr lang="en-US" dirty="0"/>
              <a:t>Can be used to summarize data in a particular field</a:t>
            </a:r>
          </a:p>
          <a:p>
            <a:r>
              <a:rPr lang="en-US" dirty="0"/>
              <a:t>Can be used to limit the number of rows of output</a:t>
            </a:r>
          </a:p>
        </p:txBody>
      </p:sp>
    </p:spTree>
    <p:extLst>
      <p:ext uri="{BB962C8B-B14F-4D97-AF65-F5344CB8AC3E}">
        <p14:creationId xmlns:p14="http://schemas.microsoft.com/office/powerpoint/2010/main" val="3533663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C7171C6-EA46-47D6-AAE3-DD4CA039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8" name="Rectangle 67">
              <a:extLst>
                <a:ext uri="{FF2B5EF4-FFF2-40B4-BE49-F238E27FC236}">
                  <a16:creationId xmlns:a16="http://schemas.microsoft.com/office/drawing/2014/main" id="{56099417-50E6-4D31-B3BC-8ECCF737F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5641C704-94B4-4083-8565-C79289F6F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17DC452-E9BD-4989-8665-7347F19AFB36}"/>
              </a:ext>
            </a:extLst>
          </p:cNvPr>
          <p:cNvSpPr txBox="1"/>
          <p:nvPr/>
        </p:nvSpPr>
        <p:spPr>
          <a:xfrm>
            <a:off x="7914894" y="1122363"/>
            <a:ext cx="3156229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latin typeface="+mj-lt"/>
                <a:ea typeface="+mj-ea"/>
                <a:cs typeface="+mj-cs"/>
              </a:rPr>
              <a:t>Extract all columns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A7C43DF-6C62-45B8-95AA-FD5810A8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BDEB9B3F-C225-43E6-9726-04AF9C1A5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4E61800F-DF6F-43CD-8C12-45DB0ED56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D183EED0-F5DA-44B0-9457-5D40010DA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FDC5A0D4-B99A-485A-89FF-844974568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0FE319C8-F4B9-4442-BD90-0519E429A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3BB8B11B-3B31-4AFA-8E9F-1A34B6D09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539DB9EB-8B31-4642-A442-7EDEF64FD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F39533B1-CCEC-4EF1-829E-718CC4E93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48712762-A8E5-45A2-B60F-3DA82DFC9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94B12164-83B1-49AC-9C1F-340008C18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C7DFAE75-1B9F-4753-8FA6-2B5ABD5E9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49E7D20F-0504-4E85-8FD8-691101FDC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B14F755D-AF63-4D99-8291-03149E5FE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33C0DFAF-5A4B-420B-95DE-0D2C04AA3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96F54509-CFB7-4AF8-A899-904CC72CC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384A2F41-8978-49E0-A927-D58750662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07930ABC-E4F5-4079-A7FF-76DE9E787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FCD3C4A5-587C-432B-8F18-FA9EBEAF8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5F2BDFA3-A67E-4401-AA87-900456BFA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DFC87E89-90EB-42B2-BA68-CFC0EDA9B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826316A2-CD38-417D-9E5D-7E2C4E46E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20EA31E1-79BA-4721-9993-BB4313D3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33BAEAF8-89EF-47F7-9AF4-42BF388D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89190398-1BB4-4DF2-ACA4-34008058F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B6D40144-76DD-412F-87BD-7FB91D6F4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F97B6EF2-BF6F-4EF1-8E14-6EFDDAF9D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0CEBC145-3BEC-40B8-9019-B499D5CA4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C005CE09-5CB1-4149-930C-0D4EEA9A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F08D8FC9-82D6-4D11-AB57-BF732BA2E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D3850C8D-959A-46CA-9EDA-4950BAF2D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824AD5DC-310B-45F8-B702-5D73B04DC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B03C1129-4F01-49CF-A5D4-DCFE93B8B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E6C5106F-7014-4FF8-B0FC-8DD63E2A5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4BCE0F7C-0E64-458B-9353-848556B20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58D5D6FC-E890-4423-BB31-81F3D444E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347E3C13-5CA8-4EE5-BB16-81C50F72D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9037BA39-8C16-4305-9205-874625968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02601F0F-E0E0-4A6F-9487-9B5DC0FC6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8F0015F8-47CE-4D19-8F29-525DE7CE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461CFAD1-B826-42C6-9A20-77DA27D04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5C0DBEF4-5974-4FF8-8043-517C217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C44AD8A0-5AAD-40E0-9382-4BB7CD3C5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E69E7E91-7D80-4053-B776-390644F6A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9DCDCA0D-7DF0-458A-9F44-E279F8E4D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F5915D4C-1A03-4B6E-A0B7-F37365BDC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6014BA40-1928-40CA-9AF1-66DC3D8D4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13C62284-3A4A-4D9B-A961-560CEEC69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455348FF-DF1A-4EEC-ADF1-6902F64B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4ABA1C18-42D0-449B-9906-A9CADF63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96A7F1AE-6B77-4E76-96FB-0E77DD668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88F9C65E-66A1-4E52-BB44-725429B73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03B539B-47B8-404F-B2D8-440E7A63C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E307E88A-4532-4AF5-9DD7-AC651A023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FBBB7833-3456-45AD-ADCE-FE8DA8773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0D26923-EE65-4E57-B679-61B80FBCA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CCFEB195-EB36-44FF-8797-E3560DB15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3">
              <a:extLst>
                <a:ext uri="{FF2B5EF4-FFF2-40B4-BE49-F238E27FC236}">
                  <a16:creationId xmlns:a16="http://schemas.microsoft.com/office/drawing/2014/main" id="{F9DFB3B4-CAB4-464D-B98E-B1D631F83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4">
              <a:extLst>
                <a:ext uri="{FF2B5EF4-FFF2-40B4-BE49-F238E27FC236}">
                  <a16:creationId xmlns:a16="http://schemas.microsoft.com/office/drawing/2014/main" id="{AF9C413E-250B-480A-95EF-7530544E1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5">
              <a:extLst>
                <a:ext uri="{FF2B5EF4-FFF2-40B4-BE49-F238E27FC236}">
                  <a16:creationId xmlns:a16="http://schemas.microsoft.com/office/drawing/2014/main" id="{835624A6-4E96-4687-BA1D-79877D44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6">
              <a:extLst>
                <a:ext uri="{FF2B5EF4-FFF2-40B4-BE49-F238E27FC236}">
                  <a16:creationId xmlns:a16="http://schemas.microsoft.com/office/drawing/2014/main" id="{9FDC4B4C-B72D-4BF9-802F-8936D2BA3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7">
              <a:extLst>
                <a:ext uri="{FF2B5EF4-FFF2-40B4-BE49-F238E27FC236}">
                  <a16:creationId xmlns:a16="http://schemas.microsoft.com/office/drawing/2014/main" id="{EA39328B-6796-4B68-AC37-D15A58FD2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8">
              <a:extLst>
                <a:ext uri="{FF2B5EF4-FFF2-40B4-BE49-F238E27FC236}">
                  <a16:creationId xmlns:a16="http://schemas.microsoft.com/office/drawing/2014/main" id="{E183C829-3FB7-4A3A-BA25-48085399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9">
              <a:extLst>
                <a:ext uri="{FF2B5EF4-FFF2-40B4-BE49-F238E27FC236}">
                  <a16:creationId xmlns:a16="http://schemas.microsoft.com/office/drawing/2014/main" id="{3432DC05-0F64-445E-9A04-28F38C318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0">
              <a:extLst>
                <a:ext uri="{FF2B5EF4-FFF2-40B4-BE49-F238E27FC236}">
                  <a16:creationId xmlns:a16="http://schemas.microsoft.com/office/drawing/2014/main" id="{84B73A47-61BF-41AA-88B2-8E886FE76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Rectangle 41">
              <a:extLst>
                <a:ext uri="{FF2B5EF4-FFF2-40B4-BE49-F238E27FC236}">
                  <a16:creationId xmlns:a16="http://schemas.microsoft.com/office/drawing/2014/main" id="{1598D14B-84D4-4984-9F52-076847DF3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D9D6A71-4869-4CC5-9BED-5213B32EE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97" y="352608"/>
            <a:ext cx="7558541" cy="61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47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5" name="Group 9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7" name="Group 65">
            <a:extLst>
              <a:ext uri="{FF2B5EF4-FFF2-40B4-BE49-F238E27FC236}">
                <a16:creationId xmlns:a16="http://schemas.microsoft.com/office/drawing/2014/main" id="{AC7171C6-EA46-47D6-AAE3-DD4CA039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7" name="Rectangle 66">
              <a:extLst>
                <a:ext uri="{FF2B5EF4-FFF2-40B4-BE49-F238E27FC236}">
                  <a16:creationId xmlns:a16="http://schemas.microsoft.com/office/drawing/2014/main" id="{56099417-50E6-4D31-B3BC-8ECCF737F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5641C704-94B4-4083-8565-C79289F6F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D75CFF2-E92D-459A-86F3-FC0A899E1182}"/>
              </a:ext>
            </a:extLst>
          </p:cNvPr>
          <p:cNvSpPr txBox="1"/>
          <p:nvPr/>
        </p:nvSpPr>
        <p:spPr>
          <a:xfrm>
            <a:off x="7914894" y="1122363"/>
            <a:ext cx="3156229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latin typeface="+mj-lt"/>
                <a:ea typeface="+mj-ea"/>
                <a:cs typeface="+mj-cs"/>
              </a:rPr>
              <a:t>Extract certain columns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A7C43DF-6C62-45B8-95AA-FD5810A8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DEB9B3F-C225-43E6-9726-04AF9C1A5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4E61800F-DF6F-43CD-8C12-45DB0ED56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D183EED0-F5DA-44B0-9457-5D40010DA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FDC5A0D4-B99A-485A-89FF-844974568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0FE319C8-F4B9-4442-BD90-0519E429A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3BB8B11B-3B31-4AFA-8E9F-1A34B6D09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39DB9EB-8B31-4642-A442-7EDEF64FD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39533B1-CCEC-4EF1-829E-718CC4E93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48712762-A8E5-45A2-B60F-3DA82DFC9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94B12164-83B1-49AC-9C1F-340008C18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C7DFAE75-1B9F-4753-8FA6-2B5ABD5E9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49E7D20F-0504-4E85-8FD8-691101FDC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B14F755D-AF63-4D99-8291-03149E5FE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33C0DFAF-5A4B-420B-95DE-0D2C04AA3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6F54509-CFB7-4AF8-A899-904CC72CC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384A2F41-8978-49E0-A927-D58750662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07930ABC-E4F5-4079-A7FF-76DE9E787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FCD3C4A5-587C-432B-8F18-FA9EBEAF8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5F2BDFA3-A67E-4401-AA87-900456BFA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DFC87E89-90EB-42B2-BA68-CFC0EDA9B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826316A2-CD38-417D-9E5D-7E2C4E46E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20EA31E1-79BA-4721-9993-BB4313D3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33BAEAF8-89EF-47F7-9AF4-42BF388D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89190398-1BB4-4DF2-ACA4-34008058F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B6D40144-76DD-412F-87BD-7FB91D6F4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F97B6EF2-BF6F-4EF1-8E14-6EFDDAF9D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0CEBC145-3BEC-40B8-9019-B499D5CA4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C005CE09-5CB1-4149-930C-0D4EEA9A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F08D8FC9-82D6-4D11-AB57-BF732BA2E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D3850C8D-959A-46CA-9EDA-4950BAF2D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824AD5DC-310B-45F8-B702-5D73B04DC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B03C1129-4F01-49CF-A5D4-DCFE93B8B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E6C5106F-7014-4FF8-B0FC-8DD63E2A5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4BCE0F7C-0E64-458B-9353-848556B20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58D5D6FC-E890-4423-BB31-81F3D444E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347E3C13-5CA8-4EE5-BB16-81C50F72D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9037BA39-8C16-4305-9205-874625968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02601F0F-E0E0-4A6F-9487-9B5DC0FC6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8F0015F8-47CE-4D19-8F29-525DE7CE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461CFAD1-B826-42C6-9A20-77DA27D04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5C0DBEF4-5974-4FF8-8043-517C217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C44AD8A0-5AAD-40E0-9382-4BB7CD3C5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E69E7E91-7D80-4053-B776-390644F6A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9DCDCA0D-7DF0-458A-9F44-E279F8E4D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F5915D4C-1A03-4B6E-A0B7-F37365BDC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6014BA40-1928-40CA-9AF1-66DC3D8D4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13C62284-3A4A-4D9B-A961-560CEEC69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455348FF-DF1A-4EEC-ADF1-6902F64B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4ABA1C18-42D0-449B-9906-A9CADF63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96A7F1AE-6B77-4E76-96FB-0E77DD668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88F9C65E-66A1-4E52-BB44-725429B73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903B539B-47B8-404F-B2D8-440E7A63C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E307E88A-4532-4AF5-9DD7-AC651A023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FBBB7833-3456-45AD-ADCE-FE8DA8773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0D26923-EE65-4E57-B679-61B80FBCA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CCFEB195-EB36-44FF-8797-E3560DB15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F9DFB3B4-CAB4-464D-B98E-B1D631F83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AF9C413E-250B-480A-95EF-7530544E1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835624A6-4E96-4687-BA1D-79877D44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9FDC4B4C-B72D-4BF9-802F-8936D2BA3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EA39328B-6796-4B68-AC37-D15A58FD2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E183C829-3FB7-4A3A-BA25-48085399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3432DC05-0F64-445E-9A04-28F38C318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84B73A47-61BF-41AA-88B2-8E886FE76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1598D14B-84D4-4984-9F52-076847DF3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D9D6A71-4869-4CC5-9BED-5213B32EE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675617"/>
            <a:ext cx="7343093" cy="527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7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44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5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8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3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5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3B471BDA-CF9A-4D5A-968B-40FC59D41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0" name="Rectangle 199">
              <a:extLst>
                <a:ext uri="{FF2B5EF4-FFF2-40B4-BE49-F238E27FC236}">
                  <a16:creationId xmlns:a16="http://schemas.microsoft.com/office/drawing/2014/main" id="{040777B3-B75E-4922-A37C-3C019743C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1" name="Picture 2">
              <a:extLst>
                <a:ext uri="{FF2B5EF4-FFF2-40B4-BE49-F238E27FC236}">
                  <a16:creationId xmlns:a16="http://schemas.microsoft.com/office/drawing/2014/main" id="{4444371B-289B-4387-9856-366475C89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2079C3C-6144-485C-9E50-F88D65D1727D}"/>
              </a:ext>
            </a:extLst>
          </p:cNvPr>
          <p:cNvSpPr txBox="1"/>
          <p:nvPr/>
        </p:nvSpPr>
        <p:spPr>
          <a:xfrm>
            <a:off x="6615112" y="1122363"/>
            <a:ext cx="405288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atin typeface="+mj-lt"/>
                <a:ea typeface="+mj-ea"/>
                <a:cs typeface="+mj-cs"/>
              </a:rPr>
              <a:t>Summarize data in a column</a:t>
            </a: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C5A2BA54-1CB5-4D78-833D-4DE99D4CF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04" name="Rectangle 5">
              <a:extLst>
                <a:ext uri="{FF2B5EF4-FFF2-40B4-BE49-F238E27FC236}">
                  <a16:creationId xmlns:a16="http://schemas.microsoft.com/office/drawing/2014/main" id="{2DB6607A-AE5A-4681-97D6-48D8B5010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5" name="Freeform 6">
              <a:extLst>
                <a:ext uri="{FF2B5EF4-FFF2-40B4-BE49-F238E27FC236}">
                  <a16:creationId xmlns:a16="http://schemas.microsoft.com/office/drawing/2014/main" id="{5E0CE6AA-EF28-43C6-800A-9935291AD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7">
              <a:extLst>
                <a:ext uri="{FF2B5EF4-FFF2-40B4-BE49-F238E27FC236}">
                  <a16:creationId xmlns:a16="http://schemas.microsoft.com/office/drawing/2014/main" id="{73BFC1E3-1422-4F2B-92EF-9A5231829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8">
              <a:extLst>
                <a:ext uri="{FF2B5EF4-FFF2-40B4-BE49-F238E27FC236}">
                  <a16:creationId xmlns:a16="http://schemas.microsoft.com/office/drawing/2014/main" id="{82CBF0D0-7E2E-45E8-B887-FECB65B4E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9">
              <a:extLst>
                <a:ext uri="{FF2B5EF4-FFF2-40B4-BE49-F238E27FC236}">
                  <a16:creationId xmlns:a16="http://schemas.microsoft.com/office/drawing/2014/main" id="{CFC2EE57-3A17-49D2-B960-B2151196D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0">
              <a:extLst>
                <a:ext uri="{FF2B5EF4-FFF2-40B4-BE49-F238E27FC236}">
                  <a16:creationId xmlns:a16="http://schemas.microsoft.com/office/drawing/2014/main" id="{BC6054EA-AC38-4659-8DFC-7EA8363CA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1">
              <a:extLst>
                <a:ext uri="{FF2B5EF4-FFF2-40B4-BE49-F238E27FC236}">
                  <a16:creationId xmlns:a16="http://schemas.microsoft.com/office/drawing/2014/main" id="{5D458F22-E3AE-4E1F-84E7-B89DA554D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2">
              <a:extLst>
                <a:ext uri="{FF2B5EF4-FFF2-40B4-BE49-F238E27FC236}">
                  <a16:creationId xmlns:a16="http://schemas.microsoft.com/office/drawing/2014/main" id="{0C8ECD7E-36FA-42E4-8CA2-DCAEFB7B5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13">
              <a:extLst>
                <a:ext uri="{FF2B5EF4-FFF2-40B4-BE49-F238E27FC236}">
                  <a16:creationId xmlns:a16="http://schemas.microsoft.com/office/drawing/2014/main" id="{05CCF058-4880-4E54-B471-D1668C777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14">
              <a:extLst>
                <a:ext uri="{FF2B5EF4-FFF2-40B4-BE49-F238E27FC236}">
                  <a16:creationId xmlns:a16="http://schemas.microsoft.com/office/drawing/2014/main" id="{665BE7E0-1D92-4191-8128-69FAB3A6A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15">
              <a:extLst>
                <a:ext uri="{FF2B5EF4-FFF2-40B4-BE49-F238E27FC236}">
                  <a16:creationId xmlns:a16="http://schemas.microsoft.com/office/drawing/2014/main" id="{2E478E73-D149-4066-8259-CD8344AB9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5D5CD267-26CF-49D3-87EB-1E7BFBD6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17">
              <a:extLst>
                <a:ext uri="{FF2B5EF4-FFF2-40B4-BE49-F238E27FC236}">
                  <a16:creationId xmlns:a16="http://schemas.microsoft.com/office/drawing/2014/main" id="{2336B37D-C4BA-41F8-B4E7-738E45EE9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18">
              <a:extLst>
                <a:ext uri="{FF2B5EF4-FFF2-40B4-BE49-F238E27FC236}">
                  <a16:creationId xmlns:a16="http://schemas.microsoft.com/office/drawing/2014/main" id="{49CEB4CD-333D-4D07-94CE-AC797BBF4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19">
              <a:extLst>
                <a:ext uri="{FF2B5EF4-FFF2-40B4-BE49-F238E27FC236}">
                  <a16:creationId xmlns:a16="http://schemas.microsoft.com/office/drawing/2014/main" id="{E0F2EFE1-B0C9-41C9-9FA9-E770E2D5BD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20">
              <a:extLst>
                <a:ext uri="{FF2B5EF4-FFF2-40B4-BE49-F238E27FC236}">
                  <a16:creationId xmlns:a16="http://schemas.microsoft.com/office/drawing/2014/main" id="{2F6844AA-0827-41A1-BB22-4BD3309AD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1">
              <a:extLst>
                <a:ext uri="{FF2B5EF4-FFF2-40B4-BE49-F238E27FC236}">
                  <a16:creationId xmlns:a16="http://schemas.microsoft.com/office/drawing/2014/main" id="{B235723F-C68A-4A97-A617-3E9A9C22A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2">
              <a:extLst>
                <a:ext uri="{FF2B5EF4-FFF2-40B4-BE49-F238E27FC236}">
                  <a16:creationId xmlns:a16="http://schemas.microsoft.com/office/drawing/2014/main" id="{AFEB9141-0BDF-4114-AB24-1E01DE031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23">
              <a:extLst>
                <a:ext uri="{FF2B5EF4-FFF2-40B4-BE49-F238E27FC236}">
                  <a16:creationId xmlns:a16="http://schemas.microsoft.com/office/drawing/2014/main" id="{0D54A9BF-75F9-4A83-AA6B-8010BF38A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24">
              <a:extLst>
                <a:ext uri="{FF2B5EF4-FFF2-40B4-BE49-F238E27FC236}">
                  <a16:creationId xmlns:a16="http://schemas.microsoft.com/office/drawing/2014/main" id="{3288CFAB-D4D6-492A-B462-09BB2BD90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25">
              <a:extLst>
                <a:ext uri="{FF2B5EF4-FFF2-40B4-BE49-F238E27FC236}">
                  <a16:creationId xmlns:a16="http://schemas.microsoft.com/office/drawing/2014/main" id="{CA9D6FFC-1660-4F40-9FD2-2B33025E4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26">
              <a:extLst>
                <a:ext uri="{FF2B5EF4-FFF2-40B4-BE49-F238E27FC236}">
                  <a16:creationId xmlns:a16="http://schemas.microsoft.com/office/drawing/2014/main" id="{A4A8BA1E-9927-4201-A300-C6B5BED91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27">
              <a:extLst>
                <a:ext uri="{FF2B5EF4-FFF2-40B4-BE49-F238E27FC236}">
                  <a16:creationId xmlns:a16="http://schemas.microsoft.com/office/drawing/2014/main" id="{22AFD4D4-6AEA-4436-82BC-CB036F87E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28">
              <a:extLst>
                <a:ext uri="{FF2B5EF4-FFF2-40B4-BE49-F238E27FC236}">
                  <a16:creationId xmlns:a16="http://schemas.microsoft.com/office/drawing/2014/main" id="{B4CA41A4-B77F-444E-A92B-CC601C0BC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29">
              <a:extLst>
                <a:ext uri="{FF2B5EF4-FFF2-40B4-BE49-F238E27FC236}">
                  <a16:creationId xmlns:a16="http://schemas.microsoft.com/office/drawing/2014/main" id="{865CFF1D-3C70-46D9-97B0-92C70F392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30">
              <a:extLst>
                <a:ext uri="{FF2B5EF4-FFF2-40B4-BE49-F238E27FC236}">
                  <a16:creationId xmlns:a16="http://schemas.microsoft.com/office/drawing/2014/main" id="{7A04484B-D321-43E1-86DD-F7E32A24B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31">
              <a:extLst>
                <a:ext uri="{FF2B5EF4-FFF2-40B4-BE49-F238E27FC236}">
                  <a16:creationId xmlns:a16="http://schemas.microsoft.com/office/drawing/2014/main" id="{E2CC12CD-C2A5-40BD-8BE8-66B7A7268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32">
              <a:extLst>
                <a:ext uri="{FF2B5EF4-FFF2-40B4-BE49-F238E27FC236}">
                  <a16:creationId xmlns:a16="http://schemas.microsoft.com/office/drawing/2014/main" id="{1E3DF86E-AB44-4154-9CA3-C8C02B20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Rectangle 33">
              <a:extLst>
                <a:ext uri="{FF2B5EF4-FFF2-40B4-BE49-F238E27FC236}">
                  <a16:creationId xmlns:a16="http://schemas.microsoft.com/office/drawing/2014/main" id="{ADC8D582-EB2D-4D38-8823-7FB1FB2BF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3" name="Freeform 34">
              <a:extLst>
                <a:ext uri="{FF2B5EF4-FFF2-40B4-BE49-F238E27FC236}">
                  <a16:creationId xmlns:a16="http://schemas.microsoft.com/office/drawing/2014/main" id="{011E1CEA-AFFC-42FE-840D-A3B0F8424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35">
              <a:extLst>
                <a:ext uri="{FF2B5EF4-FFF2-40B4-BE49-F238E27FC236}">
                  <a16:creationId xmlns:a16="http://schemas.microsoft.com/office/drawing/2014/main" id="{76C64EAF-0261-45FA-9F95-0B5364661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36">
              <a:extLst>
                <a:ext uri="{FF2B5EF4-FFF2-40B4-BE49-F238E27FC236}">
                  <a16:creationId xmlns:a16="http://schemas.microsoft.com/office/drawing/2014/main" id="{EDC58670-805B-4958-AE08-B61E5A73A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37">
              <a:extLst>
                <a:ext uri="{FF2B5EF4-FFF2-40B4-BE49-F238E27FC236}">
                  <a16:creationId xmlns:a16="http://schemas.microsoft.com/office/drawing/2014/main" id="{1512240B-9829-4107-A85E-DFBEE306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38">
              <a:extLst>
                <a:ext uri="{FF2B5EF4-FFF2-40B4-BE49-F238E27FC236}">
                  <a16:creationId xmlns:a16="http://schemas.microsoft.com/office/drawing/2014/main" id="{B59441B6-8F55-4566-B5F8-A053A9323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39">
              <a:extLst>
                <a:ext uri="{FF2B5EF4-FFF2-40B4-BE49-F238E27FC236}">
                  <a16:creationId xmlns:a16="http://schemas.microsoft.com/office/drawing/2014/main" id="{6D062F50-AC49-4E70-92B3-9BCFE1386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40">
              <a:extLst>
                <a:ext uri="{FF2B5EF4-FFF2-40B4-BE49-F238E27FC236}">
                  <a16:creationId xmlns:a16="http://schemas.microsoft.com/office/drawing/2014/main" id="{1FA0EB50-E8CB-45B4-8ED5-788754F4C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41">
              <a:extLst>
                <a:ext uri="{FF2B5EF4-FFF2-40B4-BE49-F238E27FC236}">
                  <a16:creationId xmlns:a16="http://schemas.microsoft.com/office/drawing/2014/main" id="{FC507F72-75CE-468E-B348-AE1873E9E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42">
              <a:extLst>
                <a:ext uri="{FF2B5EF4-FFF2-40B4-BE49-F238E27FC236}">
                  <a16:creationId xmlns:a16="http://schemas.microsoft.com/office/drawing/2014/main" id="{781D34F2-C0B0-4220-BA83-AE4CDC2BE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43">
              <a:extLst>
                <a:ext uri="{FF2B5EF4-FFF2-40B4-BE49-F238E27FC236}">
                  <a16:creationId xmlns:a16="http://schemas.microsoft.com/office/drawing/2014/main" id="{96D3A3D8-2214-47E2-90DF-EB8E8922E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44">
              <a:extLst>
                <a:ext uri="{FF2B5EF4-FFF2-40B4-BE49-F238E27FC236}">
                  <a16:creationId xmlns:a16="http://schemas.microsoft.com/office/drawing/2014/main" id="{E5C891BD-8830-427B-A690-1C3D8BAD0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Rectangle 45">
              <a:extLst>
                <a:ext uri="{FF2B5EF4-FFF2-40B4-BE49-F238E27FC236}">
                  <a16:creationId xmlns:a16="http://schemas.microsoft.com/office/drawing/2014/main" id="{4A3705CB-C3BA-4834-822A-E97C2F8A0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5" name="Freeform 46">
              <a:extLst>
                <a:ext uri="{FF2B5EF4-FFF2-40B4-BE49-F238E27FC236}">
                  <a16:creationId xmlns:a16="http://schemas.microsoft.com/office/drawing/2014/main" id="{3CF22130-7505-4C25-AC49-5DD59EF7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47">
              <a:extLst>
                <a:ext uri="{FF2B5EF4-FFF2-40B4-BE49-F238E27FC236}">
                  <a16:creationId xmlns:a16="http://schemas.microsoft.com/office/drawing/2014/main" id="{EFF560F4-697B-4CC1-9AC8-6C91A8017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48">
              <a:extLst>
                <a:ext uri="{FF2B5EF4-FFF2-40B4-BE49-F238E27FC236}">
                  <a16:creationId xmlns:a16="http://schemas.microsoft.com/office/drawing/2014/main" id="{7D3216B3-1293-43C4-BBFA-B836E5895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49">
              <a:extLst>
                <a:ext uri="{FF2B5EF4-FFF2-40B4-BE49-F238E27FC236}">
                  <a16:creationId xmlns:a16="http://schemas.microsoft.com/office/drawing/2014/main" id="{A0665B7D-2416-4B87-A001-9EDD0EF63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50">
              <a:extLst>
                <a:ext uri="{FF2B5EF4-FFF2-40B4-BE49-F238E27FC236}">
                  <a16:creationId xmlns:a16="http://schemas.microsoft.com/office/drawing/2014/main" id="{2EE2432C-262C-4267-930A-BE1A8F6A9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51">
              <a:extLst>
                <a:ext uri="{FF2B5EF4-FFF2-40B4-BE49-F238E27FC236}">
                  <a16:creationId xmlns:a16="http://schemas.microsoft.com/office/drawing/2014/main" id="{02A3432C-1ED1-4B42-B85C-81EC80B04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52">
              <a:extLst>
                <a:ext uri="{FF2B5EF4-FFF2-40B4-BE49-F238E27FC236}">
                  <a16:creationId xmlns:a16="http://schemas.microsoft.com/office/drawing/2014/main" id="{A4AB4B84-080E-4A9D-99AC-F28468466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53">
              <a:extLst>
                <a:ext uri="{FF2B5EF4-FFF2-40B4-BE49-F238E27FC236}">
                  <a16:creationId xmlns:a16="http://schemas.microsoft.com/office/drawing/2014/main" id="{668A2CA1-9949-45D9-A81C-AAF5287AD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54">
              <a:extLst>
                <a:ext uri="{FF2B5EF4-FFF2-40B4-BE49-F238E27FC236}">
                  <a16:creationId xmlns:a16="http://schemas.microsoft.com/office/drawing/2014/main" id="{1151A1EC-0A92-4424-A8E5-8C32BA818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55">
              <a:extLst>
                <a:ext uri="{FF2B5EF4-FFF2-40B4-BE49-F238E27FC236}">
                  <a16:creationId xmlns:a16="http://schemas.microsoft.com/office/drawing/2014/main" id="{277D7F09-E974-49B2-B91E-F8B15CF5E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56">
              <a:extLst>
                <a:ext uri="{FF2B5EF4-FFF2-40B4-BE49-F238E27FC236}">
                  <a16:creationId xmlns:a16="http://schemas.microsoft.com/office/drawing/2014/main" id="{E6FBA352-4C32-4913-BC4F-0D8A3108E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57">
              <a:extLst>
                <a:ext uri="{FF2B5EF4-FFF2-40B4-BE49-F238E27FC236}">
                  <a16:creationId xmlns:a16="http://schemas.microsoft.com/office/drawing/2014/main" id="{8C63A559-C7FD-4FCC-8318-A8A38535E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58">
              <a:extLst>
                <a:ext uri="{FF2B5EF4-FFF2-40B4-BE49-F238E27FC236}">
                  <a16:creationId xmlns:a16="http://schemas.microsoft.com/office/drawing/2014/main" id="{17C111DD-1378-41CB-A7B3-240B74EFA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ECC60EEE-AABB-4099-9403-8A4CDD573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37EE12D4-39A5-483C-9603-F67BC95C2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33">
              <a:extLst>
                <a:ext uri="{FF2B5EF4-FFF2-40B4-BE49-F238E27FC236}">
                  <a16:creationId xmlns:a16="http://schemas.microsoft.com/office/drawing/2014/main" id="{EB0D59E9-096F-40E0-9841-CEE7D0081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34">
              <a:extLst>
                <a:ext uri="{FF2B5EF4-FFF2-40B4-BE49-F238E27FC236}">
                  <a16:creationId xmlns:a16="http://schemas.microsoft.com/office/drawing/2014/main" id="{282F10F0-6C2B-496C-8799-79FA8D023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35">
              <a:extLst>
                <a:ext uri="{FF2B5EF4-FFF2-40B4-BE49-F238E27FC236}">
                  <a16:creationId xmlns:a16="http://schemas.microsoft.com/office/drawing/2014/main" id="{BF5C5BBE-C9CE-403B-A438-0179F6DE4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36">
              <a:extLst>
                <a:ext uri="{FF2B5EF4-FFF2-40B4-BE49-F238E27FC236}">
                  <a16:creationId xmlns:a16="http://schemas.microsoft.com/office/drawing/2014/main" id="{E934C356-875A-42AE-A732-2D9A0F71D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37">
              <a:extLst>
                <a:ext uri="{FF2B5EF4-FFF2-40B4-BE49-F238E27FC236}">
                  <a16:creationId xmlns:a16="http://schemas.microsoft.com/office/drawing/2014/main" id="{F01F959B-AD54-406B-B259-33E175306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38">
              <a:extLst>
                <a:ext uri="{FF2B5EF4-FFF2-40B4-BE49-F238E27FC236}">
                  <a16:creationId xmlns:a16="http://schemas.microsoft.com/office/drawing/2014/main" id="{1F01FC20-9E7F-4CBD-80F4-FC59958C6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39">
              <a:extLst>
                <a:ext uri="{FF2B5EF4-FFF2-40B4-BE49-F238E27FC236}">
                  <a16:creationId xmlns:a16="http://schemas.microsoft.com/office/drawing/2014/main" id="{347EC5B5-5839-44EA-A8C8-42471CDC4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40">
              <a:extLst>
                <a:ext uri="{FF2B5EF4-FFF2-40B4-BE49-F238E27FC236}">
                  <a16:creationId xmlns:a16="http://schemas.microsoft.com/office/drawing/2014/main" id="{D116B3BA-0986-427E-B045-486A54F45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Rectangle 41">
              <a:extLst>
                <a:ext uri="{FF2B5EF4-FFF2-40B4-BE49-F238E27FC236}">
                  <a16:creationId xmlns:a16="http://schemas.microsoft.com/office/drawing/2014/main" id="{69492FD6-3328-4CD2-BF68-A1B7FC0C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37B7809-D597-4329-8C0C-3D743CCAD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79" y="587559"/>
            <a:ext cx="6101597" cy="564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70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0" name="Group 10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41" name="Group 66">
            <a:extLst>
              <a:ext uri="{FF2B5EF4-FFF2-40B4-BE49-F238E27FC236}">
                <a16:creationId xmlns:a16="http://schemas.microsoft.com/office/drawing/2014/main" id="{4D50C3BF-4EC6-4075-8C5A-BB4D9366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8" name="Rectangle 67">
              <a:extLst>
                <a:ext uri="{FF2B5EF4-FFF2-40B4-BE49-F238E27FC236}">
                  <a16:creationId xmlns:a16="http://schemas.microsoft.com/office/drawing/2014/main" id="{AAD5EEF9-647D-437D-909D-552158996D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AD572E06-C69D-4C73-907F-E960818C98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9262B14-1FEB-4216-AA57-6ECB205940CF}"/>
              </a:ext>
            </a:extLst>
          </p:cNvPr>
          <p:cNvSpPr txBox="1"/>
          <p:nvPr/>
        </p:nvSpPr>
        <p:spPr>
          <a:xfrm>
            <a:off x="5615305" y="1203167"/>
            <a:ext cx="5397933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atin typeface="+mj-lt"/>
                <a:ea typeface="+mj-ea"/>
                <a:cs typeface="+mj-cs"/>
              </a:rPr>
              <a:t>Find the number of observations</a:t>
            </a:r>
          </a:p>
        </p:txBody>
      </p:sp>
      <p:grpSp>
        <p:nvGrpSpPr>
          <p:cNvPr id="142" name="Group 70">
            <a:extLst>
              <a:ext uri="{FF2B5EF4-FFF2-40B4-BE49-F238E27FC236}">
                <a16:creationId xmlns:a16="http://schemas.microsoft.com/office/drawing/2014/main" id="{5C427DC4-D0C8-4AD1-971C-C179999E4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11827C78-913D-484C-8C41-03DA31425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B6F8B17C-D826-4328-938A-3EA29923D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39D88DB7-6249-4F7B-BE6A-FCC6D4978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756D5198-7167-4B16-AB98-5B4E36925F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DA8DAFD5-0534-4B77-9BDA-835065CBA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7CA8B15F-CF03-4D11-8AEC-82E80157B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459FF9F8-7A9B-4AA7-A132-383AF3485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CBA02FB8-E42C-45DA-AAF7-3397620DA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9929394A-93E2-4CC7-BE87-C83F6A8E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0D9C5509-FF48-4A4B-93E5-54BB49A4A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8D8D120B-EEA9-48FD-8996-23C6C46E1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3C6F42D5-B202-46C6-8515-D98407842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63970DAE-ED0B-4C16-A738-7D472097C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3057B46C-1C3D-49B0-BFA0-F8C524233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48CF20C5-3838-4173-A8B8-B2F2C98F1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ECE30E10-7578-4E62-ACBF-10C47906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944967BD-A875-4678-99F4-7F57BB00D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39B8890D-782F-4441-99F8-24D555ADB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BD2843C9-86AC-4823-8D89-66B62F94E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1B519EA3-915E-4EAD-A40F-32168E8E1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7A321902-1E1D-4964-AF8F-D133DEA58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112E54C4-91A4-40EC-9182-578C6684F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8FA627D4-711B-43E1-956F-E83777F1E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A52861B4-1F11-4F96-B2C6-6CF1ABF3E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8B08E382-69A6-4F49-B9D0-30282ABF2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C90814EC-520D-44F5-86DC-EC86DC654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F912B22F-31DB-46D6-8E4E-54EBED6B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051A22F2-66B3-4FF2-89BD-CD02C2681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4C2C276D-BE72-4024-971D-6777F9524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6AFDDC6B-3AFC-48D7-95CF-5FBB511D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FFAA444D-5CF5-4864-A37F-A111C8FF8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5FF79462-E4F2-48A6-A56D-0D60256382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966D2CEE-D08F-46BC-B14C-93765B5B5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599A4AD6-C27F-4336-9E88-8C647A23C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44DF8341-5042-4DC0-BAEF-E3D91FF7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71762CC7-CB05-40DA-A00C-4E2E2480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4F9045FC-8914-48C8-A36C-AAA35E3F4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2B8DF617-2AF1-45FE-A0B8-E36B9580A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492D7FF8-46B6-4679-9439-2057238D5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33DDE513-207C-49C7-BF67-7526AAAA1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ABEE1802-DF83-4775-831C-512B9B0B1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3882C4EF-F620-4972-8FB9-B856D2B6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531F85E7-F63E-4D39-8088-8195AD227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9ADD32DD-B096-4677-80F8-B92AA01E6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9F1863D8-139F-4C40-BF00-40B6EA0F3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41C88777-539F-4497-8ACD-DB5EB48C8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502CEC28-4F28-4576-B919-7262CCC1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C9E5198A-7C53-4D62-BA3D-A3AC6FD0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E9A854AB-3F74-4287-87DC-AF5A56885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4AB0057E-B3A6-4026-9957-95F85AEE5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3EE41E05-F297-4026-836E-28493C070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C92C5E3B-704D-4F3E-8093-7CA684C41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825CD6F0-AF7C-4FF4-97CB-67456D1D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C4DD64A4-C034-4789-BB5E-F569044A3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43" name="Group 126">
            <a:extLst>
              <a:ext uri="{FF2B5EF4-FFF2-40B4-BE49-F238E27FC236}">
                <a16:creationId xmlns:a16="http://schemas.microsoft.com/office/drawing/2014/main" id="{B683E0DB-6F21-4C3E-8305-9450FD8D6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A05D6A-7B96-4CC8-AE3F-7FD9D8AD9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3">
              <a:extLst>
                <a:ext uri="{FF2B5EF4-FFF2-40B4-BE49-F238E27FC236}">
                  <a16:creationId xmlns:a16="http://schemas.microsoft.com/office/drawing/2014/main" id="{5D804E2E-555D-4400-AF17-C855839CB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4">
              <a:extLst>
                <a:ext uri="{FF2B5EF4-FFF2-40B4-BE49-F238E27FC236}">
                  <a16:creationId xmlns:a16="http://schemas.microsoft.com/office/drawing/2014/main" id="{18D98775-8A76-44FB-B847-48847A7B5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5">
              <a:extLst>
                <a:ext uri="{FF2B5EF4-FFF2-40B4-BE49-F238E27FC236}">
                  <a16:creationId xmlns:a16="http://schemas.microsoft.com/office/drawing/2014/main" id="{81718D4D-D78C-49F6-A8D0-9BFA8281A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6">
              <a:extLst>
                <a:ext uri="{FF2B5EF4-FFF2-40B4-BE49-F238E27FC236}">
                  <a16:creationId xmlns:a16="http://schemas.microsoft.com/office/drawing/2014/main" id="{77635061-C105-40C2-B344-85AFF348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7">
              <a:extLst>
                <a:ext uri="{FF2B5EF4-FFF2-40B4-BE49-F238E27FC236}">
                  <a16:creationId xmlns:a16="http://schemas.microsoft.com/office/drawing/2014/main" id="{8AC7657B-8096-43B1-8064-66D26AD3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8">
              <a:extLst>
                <a:ext uri="{FF2B5EF4-FFF2-40B4-BE49-F238E27FC236}">
                  <a16:creationId xmlns:a16="http://schemas.microsoft.com/office/drawing/2014/main" id="{53E7728E-84D6-4409-8B01-362F9C83C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9">
              <a:extLst>
                <a:ext uri="{FF2B5EF4-FFF2-40B4-BE49-F238E27FC236}">
                  <a16:creationId xmlns:a16="http://schemas.microsoft.com/office/drawing/2014/main" id="{4AC472D4-CE53-4329-A993-58B6E842D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0">
              <a:extLst>
                <a:ext uri="{FF2B5EF4-FFF2-40B4-BE49-F238E27FC236}">
                  <a16:creationId xmlns:a16="http://schemas.microsoft.com/office/drawing/2014/main" id="{26159CF8-0326-4216-A837-F6D30FE96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Rectangle 41">
              <a:extLst>
                <a:ext uri="{FF2B5EF4-FFF2-40B4-BE49-F238E27FC236}">
                  <a16:creationId xmlns:a16="http://schemas.microsoft.com/office/drawing/2014/main" id="{9BC6B81B-A802-4A4A-A808-00EB76985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442BAB2-8520-4DEE-9CA4-4E38014F7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813" y="529909"/>
            <a:ext cx="5397933" cy="575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32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45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6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9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4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6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D50C3BF-4EC6-4075-8C5A-BB4D9366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1" name="Rectangle 200">
              <a:extLst>
                <a:ext uri="{FF2B5EF4-FFF2-40B4-BE49-F238E27FC236}">
                  <a16:creationId xmlns:a16="http://schemas.microsoft.com/office/drawing/2014/main" id="{AAD5EEF9-647D-437D-909D-552158996D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2" name="Picture 2">
              <a:extLst>
                <a:ext uri="{FF2B5EF4-FFF2-40B4-BE49-F238E27FC236}">
                  <a16:creationId xmlns:a16="http://schemas.microsoft.com/office/drawing/2014/main" id="{AD572E06-C69D-4C73-907F-E960818C98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36A3B2-4750-4160-8D57-62C34D879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066" y="1122363"/>
            <a:ext cx="5397933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Limit numbers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5C427DC4-D0C8-4AD1-971C-C179999E4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05" name="Rectangle 5">
              <a:extLst>
                <a:ext uri="{FF2B5EF4-FFF2-40B4-BE49-F238E27FC236}">
                  <a16:creationId xmlns:a16="http://schemas.microsoft.com/office/drawing/2014/main" id="{11827C78-913D-484C-8C41-03DA31425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6" name="Freeform 6">
              <a:extLst>
                <a:ext uri="{FF2B5EF4-FFF2-40B4-BE49-F238E27FC236}">
                  <a16:creationId xmlns:a16="http://schemas.microsoft.com/office/drawing/2014/main" id="{B6F8B17C-D826-4328-938A-3EA29923D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7">
              <a:extLst>
                <a:ext uri="{FF2B5EF4-FFF2-40B4-BE49-F238E27FC236}">
                  <a16:creationId xmlns:a16="http://schemas.microsoft.com/office/drawing/2014/main" id="{39D88DB7-6249-4F7B-BE6A-FCC6D4978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Rectangle 8">
              <a:extLst>
                <a:ext uri="{FF2B5EF4-FFF2-40B4-BE49-F238E27FC236}">
                  <a16:creationId xmlns:a16="http://schemas.microsoft.com/office/drawing/2014/main" id="{756D5198-7167-4B16-AB98-5B4E36925F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9" name="Freeform 9">
              <a:extLst>
                <a:ext uri="{FF2B5EF4-FFF2-40B4-BE49-F238E27FC236}">
                  <a16:creationId xmlns:a16="http://schemas.microsoft.com/office/drawing/2014/main" id="{DA8DAFD5-0534-4B77-9BDA-835065CBA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0">
              <a:extLst>
                <a:ext uri="{FF2B5EF4-FFF2-40B4-BE49-F238E27FC236}">
                  <a16:creationId xmlns:a16="http://schemas.microsoft.com/office/drawing/2014/main" id="{7CA8B15F-CF03-4D11-8AEC-82E80157B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1">
              <a:extLst>
                <a:ext uri="{FF2B5EF4-FFF2-40B4-BE49-F238E27FC236}">
                  <a16:creationId xmlns:a16="http://schemas.microsoft.com/office/drawing/2014/main" id="{459FF9F8-7A9B-4AA7-A132-383AF3485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12">
              <a:extLst>
                <a:ext uri="{FF2B5EF4-FFF2-40B4-BE49-F238E27FC236}">
                  <a16:creationId xmlns:a16="http://schemas.microsoft.com/office/drawing/2014/main" id="{CBA02FB8-E42C-45DA-AAF7-3397620DA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13">
              <a:extLst>
                <a:ext uri="{FF2B5EF4-FFF2-40B4-BE49-F238E27FC236}">
                  <a16:creationId xmlns:a16="http://schemas.microsoft.com/office/drawing/2014/main" id="{9929394A-93E2-4CC7-BE87-C83F6A8E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14">
              <a:extLst>
                <a:ext uri="{FF2B5EF4-FFF2-40B4-BE49-F238E27FC236}">
                  <a16:creationId xmlns:a16="http://schemas.microsoft.com/office/drawing/2014/main" id="{0D9C5509-FF48-4A4B-93E5-54BB49A4A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15">
              <a:extLst>
                <a:ext uri="{FF2B5EF4-FFF2-40B4-BE49-F238E27FC236}">
                  <a16:creationId xmlns:a16="http://schemas.microsoft.com/office/drawing/2014/main" id="{8D8D120B-EEA9-48FD-8996-23C6C46E1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3C6F42D5-B202-46C6-8515-D98407842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17">
              <a:extLst>
                <a:ext uri="{FF2B5EF4-FFF2-40B4-BE49-F238E27FC236}">
                  <a16:creationId xmlns:a16="http://schemas.microsoft.com/office/drawing/2014/main" id="{63970DAE-ED0B-4C16-A738-7D472097C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18">
              <a:extLst>
                <a:ext uri="{FF2B5EF4-FFF2-40B4-BE49-F238E27FC236}">
                  <a16:creationId xmlns:a16="http://schemas.microsoft.com/office/drawing/2014/main" id="{3057B46C-1C3D-49B0-BFA0-F8C524233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19">
              <a:extLst>
                <a:ext uri="{FF2B5EF4-FFF2-40B4-BE49-F238E27FC236}">
                  <a16:creationId xmlns:a16="http://schemas.microsoft.com/office/drawing/2014/main" id="{48CF20C5-3838-4173-A8B8-B2F2C98F1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0">
              <a:extLst>
                <a:ext uri="{FF2B5EF4-FFF2-40B4-BE49-F238E27FC236}">
                  <a16:creationId xmlns:a16="http://schemas.microsoft.com/office/drawing/2014/main" id="{ECE30E10-7578-4E62-ACBF-10C47906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1">
              <a:extLst>
                <a:ext uri="{FF2B5EF4-FFF2-40B4-BE49-F238E27FC236}">
                  <a16:creationId xmlns:a16="http://schemas.microsoft.com/office/drawing/2014/main" id="{944967BD-A875-4678-99F4-7F57BB00D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22">
              <a:extLst>
                <a:ext uri="{FF2B5EF4-FFF2-40B4-BE49-F238E27FC236}">
                  <a16:creationId xmlns:a16="http://schemas.microsoft.com/office/drawing/2014/main" id="{39B8890D-782F-4441-99F8-24D555ADB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23">
              <a:extLst>
                <a:ext uri="{FF2B5EF4-FFF2-40B4-BE49-F238E27FC236}">
                  <a16:creationId xmlns:a16="http://schemas.microsoft.com/office/drawing/2014/main" id="{BD2843C9-86AC-4823-8D89-66B62F94E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24">
              <a:extLst>
                <a:ext uri="{FF2B5EF4-FFF2-40B4-BE49-F238E27FC236}">
                  <a16:creationId xmlns:a16="http://schemas.microsoft.com/office/drawing/2014/main" id="{1B519EA3-915E-4EAD-A40F-32168E8E1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25">
              <a:extLst>
                <a:ext uri="{FF2B5EF4-FFF2-40B4-BE49-F238E27FC236}">
                  <a16:creationId xmlns:a16="http://schemas.microsoft.com/office/drawing/2014/main" id="{7A321902-1E1D-4964-AF8F-D133DEA58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26">
              <a:extLst>
                <a:ext uri="{FF2B5EF4-FFF2-40B4-BE49-F238E27FC236}">
                  <a16:creationId xmlns:a16="http://schemas.microsoft.com/office/drawing/2014/main" id="{112E54C4-91A4-40EC-9182-578C6684F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27">
              <a:extLst>
                <a:ext uri="{FF2B5EF4-FFF2-40B4-BE49-F238E27FC236}">
                  <a16:creationId xmlns:a16="http://schemas.microsoft.com/office/drawing/2014/main" id="{8FA627D4-711B-43E1-956F-E83777F1E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28">
              <a:extLst>
                <a:ext uri="{FF2B5EF4-FFF2-40B4-BE49-F238E27FC236}">
                  <a16:creationId xmlns:a16="http://schemas.microsoft.com/office/drawing/2014/main" id="{A52861B4-1F11-4F96-B2C6-6CF1ABF3E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8B08E382-69A6-4F49-B9D0-30282ABF2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30">
              <a:extLst>
                <a:ext uri="{FF2B5EF4-FFF2-40B4-BE49-F238E27FC236}">
                  <a16:creationId xmlns:a16="http://schemas.microsoft.com/office/drawing/2014/main" id="{C90814EC-520D-44F5-86DC-EC86DC654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F912B22F-31DB-46D6-8E4E-54EBED6B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051A22F2-66B3-4FF2-89BD-CD02C2681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Rectangle 33">
              <a:extLst>
                <a:ext uri="{FF2B5EF4-FFF2-40B4-BE49-F238E27FC236}">
                  <a16:creationId xmlns:a16="http://schemas.microsoft.com/office/drawing/2014/main" id="{4C2C276D-BE72-4024-971D-6777F9524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4" name="Freeform 34">
              <a:extLst>
                <a:ext uri="{FF2B5EF4-FFF2-40B4-BE49-F238E27FC236}">
                  <a16:creationId xmlns:a16="http://schemas.microsoft.com/office/drawing/2014/main" id="{6AFDDC6B-3AFC-48D7-95CF-5FBB511D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35">
              <a:extLst>
                <a:ext uri="{FF2B5EF4-FFF2-40B4-BE49-F238E27FC236}">
                  <a16:creationId xmlns:a16="http://schemas.microsoft.com/office/drawing/2014/main" id="{FFAA444D-5CF5-4864-A37F-A111C8FF8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36">
              <a:extLst>
                <a:ext uri="{FF2B5EF4-FFF2-40B4-BE49-F238E27FC236}">
                  <a16:creationId xmlns:a16="http://schemas.microsoft.com/office/drawing/2014/main" id="{5FF79462-E4F2-48A6-A56D-0D60256382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37">
              <a:extLst>
                <a:ext uri="{FF2B5EF4-FFF2-40B4-BE49-F238E27FC236}">
                  <a16:creationId xmlns:a16="http://schemas.microsoft.com/office/drawing/2014/main" id="{966D2CEE-D08F-46BC-B14C-93765B5B5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38">
              <a:extLst>
                <a:ext uri="{FF2B5EF4-FFF2-40B4-BE49-F238E27FC236}">
                  <a16:creationId xmlns:a16="http://schemas.microsoft.com/office/drawing/2014/main" id="{599A4AD6-C27F-4336-9E88-8C647A23C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39">
              <a:extLst>
                <a:ext uri="{FF2B5EF4-FFF2-40B4-BE49-F238E27FC236}">
                  <a16:creationId xmlns:a16="http://schemas.microsoft.com/office/drawing/2014/main" id="{44DF8341-5042-4DC0-BAEF-E3D91FF7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40">
              <a:extLst>
                <a:ext uri="{FF2B5EF4-FFF2-40B4-BE49-F238E27FC236}">
                  <a16:creationId xmlns:a16="http://schemas.microsoft.com/office/drawing/2014/main" id="{71762CC7-CB05-40DA-A00C-4E2E2480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41">
              <a:extLst>
                <a:ext uri="{FF2B5EF4-FFF2-40B4-BE49-F238E27FC236}">
                  <a16:creationId xmlns:a16="http://schemas.microsoft.com/office/drawing/2014/main" id="{4F9045FC-8914-48C8-A36C-AAA35E3F4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42">
              <a:extLst>
                <a:ext uri="{FF2B5EF4-FFF2-40B4-BE49-F238E27FC236}">
                  <a16:creationId xmlns:a16="http://schemas.microsoft.com/office/drawing/2014/main" id="{2B8DF617-2AF1-45FE-A0B8-E36B9580A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43">
              <a:extLst>
                <a:ext uri="{FF2B5EF4-FFF2-40B4-BE49-F238E27FC236}">
                  <a16:creationId xmlns:a16="http://schemas.microsoft.com/office/drawing/2014/main" id="{492D7FF8-46B6-4679-9439-2057238D5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44">
              <a:extLst>
                <a:ext uri="{FF2B5EF4-FFF2-40B4-BE49-F238E27FC236}">
                  <a16:creationId xmlns:a16="http://schemas.microsoft.com/office/drawing/2014/main" id="{33DDE513-207C-49C7-BF67-7526AAAA1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Rectangle 45">
              <a:extLst>
                <a:ext uri="{FF2B5EF4-FFF2-40B4-BE49-F238E27FC236}">
                  <a16:creationId xmlns:a16="http://schemas.microsoft.com/office/drawing/2014/main" id="{ABEE1802-DF83-4775-831C-512B9B0B1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6" name="Freeform 46">
              <a:extLst>
                <a:ext uri="{FF2B5EF4-FFF2-40B4-BE49-F238E27FC236}">
                  <a16:creationId xmlns:a16="http://schemas.microsoft.com/office/drawing/2014/main" id="{3882C4EF-F620-4972-8FB9-B856D2B6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47">
              <a:extLst>
                <a:ext uri="{FF2B5EF4-FFF2-40B4-BE49-F238E27FC236}">
                  <a16:creationId xmlns:a16="http://schemas.microsoft.com/office/drawing/2014/main" id="{531F85E7-F63E-4D39-8088-8195AD227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48">
              <a:extLst>
                <a:ext uri="{FF2B5EF4-FFF2-40B4-BE49-F238E27FC236}">
                  <a16:creationId xmlns:a16="http://schemas.microsoft.com/office/drawing/2014/main" id="{9ADD32DD-B096-4677-80F8-B92AA01E6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49">
              <a:extLst>
                <a:ext uri="{FF2B5EF4-FFF2-40B4-BE49-F238E27FC236}">
                  <a16:creationId xmlns:a16="http://schemas.microsoft.com/office/drawing/2014/main" id="{9F1863D8-139F-4C40-BF00-40B6EA0F3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50">
              <a:extLst>
                <a:ext uri="{FF2B5EF4-FFF2-40B4-BE49-F238E27FC236}">
                  <a16:creationId xmlns:a16="http://schemas.microsoft.com/office/drawing/2014/main" id="{41C88777-539F-4497-8ACD-DB5EB48C8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51">
              <a:extLst>
                <a:ext uri="{FF2B5EF4-FFF2-40B4-BE49-F238E27FC236}">
                  <a16:creationId xmlns:a16="http://schemas.microsoft.com/office/drawing/2014/main" id="{502CEC28-4F28-4576-B919-7262CCC1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52">
              <a:extLst>
                <a:ext uri="{FF2B5EF4-FFF2-40B4-BE49-F238E27FC236}">
                  <a16:creationId xmlns:a16="http://schemas.microsoft.com/office/drawing/2014/main" id="{C9E5198A-7C53-4D62-BA3D-A3AC6FD0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53">
              <a:extLst>
                <a:ext uri="{FF2B5EF4-FFF2-40B4-BE49-F238E27FC236}">
                  <a16:creationId xmlns:a16="http://schemas.microsoft.com/office/drawing/2014/main" id="{E9A854AB-3F74-4287-87DC-AF5A56885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54">
              <a:extLst>
                <a:ext uri="{FF2B5EF4-FFF2-40B4-BE49-F238E27FC236}">
                  <a16:creationId xmlns:a16="http://schemas.microsoft.com/office/drawing/2014/main" id="{4AB0057E-B3A6-4026-9957-95F85AEE5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55">
              <a:extLst>
                <a:ext uri="{FF2B5EF4-FFF2-40B4-BE49-F238E27FC236}">
                  <a16:creationId xmlns:a16="http://schemas.microsoft.com/office/drawing/2014/main" id="{3EE41E05-F297-4026-836E-28493C070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56">
              <a:extLst>
                <a:ext uri="{FF2B5EF4-FFF2-40B4-BE49-F238E27FC236}">
                  <a16:creationId xmlns:a16="http://schemas.microsoft.com/office/drawing/2014/main" id="{C92C5E3B-704D-4F3E-8093-7CA684C41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57">
              <a:extLst>
                <a:ext uri="{FF2B5EF4-FFF2-40B4-BE49-F238E27FC236}">
                  <a16:creationId xmlns:a16="http://schemas.microsoft.com/office/drawing/2014/main" id="{825CD6F0-AF7C-4FF4-97CB-67456D1D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58">
              <a:extLst>
                <a:ext uri="{FF2B5EF4-FFF2-40B4-BE49-F238E27FC236}">
                  <a16:creationId xmlns:a16="http://schemas.microsoft.com/office/drawing/2014/main" id="{C4DD64A4-C034-4789-BB5E-F569044A3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B683E0DB-6F21-4C3E-8305-9450FD8D6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261" name="Freeform 32">
              <a:extLst>
                <a:ext uri="{FF2B5EF4-FFF2-40B4-BE49-F238E27FC236}">
                  <a16:creationId xmlns:a16="http://schemas.microsoft.com/office/drawing/2014/main" id="{F0A05D6A-7B96-4CC8-AE3F-7FD9D8AD9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33">
              <a:extLst>
                <a:ext uri="{FF2B5EF4-FFF2-40B4-BE49-F238E27FC236}">
                  <a16:creationId xmlns:a16="http://schemas.microsoft.com/office/drawing/2014/main" id="{5D804E2E-555D-4400-AF17-C855839CB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34">
              <a:extLst>
                <a:ext uri="{FF2B5EF4-FFF2-40B4-BE49-F238E27FC236}">
                  <a16:creationId xmlns:a16="http://schemas.microsoft.com/office/drawing/2014/main" id="{18D98775-8A76-44FB-B847-48847A7B5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35">
              <a:extLst>
                <a:ext uri="{FF2B5EF4-FFF2-40B4-BE49-F238E27FC236}">
                  <a16:creationId xmlns:a16="http://schemas.microsoft.com/office/drawing/2014/main" id="{81718D4D-D78C-49F6-A8D0-9BFA8281A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36">
              <a:extLst>
                <a:ext uri="{FF2B5EF4-FFF2-40B4-BE49-F238E27FC236}">
                  <a16:creationId xmlns:a16="http://schemas.microsoft.com/office/drawing/2014/main" id="{77635061-C105-40C2-B344-85AFF348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37">
              <a:extLst>
                <a:ext uri="{FF2B5EF4-FFF2-40B4-BE49-F238E27FC236}">
                  <a16:creationId xmlns:a16="http://schemas.microsoft.com/office/drawing/2014/main" id="{8AC7657B-8096-43B1-8064-66D26AD3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38">
              <a:extLst>
                <a:ext uri="{FF2B5EF4-FFF2-40B4-BE49-F238E27FC236}">
                  <a16:creationId xmlns:a16="http://schemas.microsoft.com/office/drawing/2014/main" id="{53E7728E-84D6-4409-8B01-362F9C83C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39">
              <a:extLst>
                <a:ext uri="{FF2B5EF4-FFF2-40B4-BE49-F238E27FC236}">
                  <a16:creationId xmlns:a16="http://schemas.microsoft.com/office/drawing/2014/main" id="{4AC472D4-CE53-4329-A993-58B6E842D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40">
              <a:extLst>
                <a:ext uri="{FF2B5EF4-FFF2-40B4-BE49-F238E27FC236}">
                  <a16:creationId xmlns:a16="http://schemas.microsoft.com/office/drawing/2014/main" id="{26159CF8-0326-4216-A837-F6D30FE96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41">
              <a:extLst>
                <a:ext uri="{FF2B5EF4-FFF2-40B4-BE49-F238E27FC236}">
                  <a16:creationId xmlns:a16="http://schemas.microsoft.com/office/drawing/2014/main" id="{9BC6B81B-A802-4A4A-A808-00EB76985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BA79E01-84EE-4CCD-8008-703C28134E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49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6A3B2-4750-4160-8D57-62C34D87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90456-31F3-4E1A-A27F-E9FBBD50A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Adds conditions on the data</a:t>
            </a:r>
          </a:p>
          <a:p>
            <a:pPr lvl="1"/>
            <a:r>
              <a:rPr lang="en-US" dirty="0"/>
              <a:t>Subset/Filtering</a:t>
            </a:r>
          </a:p>
          <a:p>
            <a:r>
              <a:rPr lang="en-US" dirty="0"/>
              <a:t>Works in conjunction with SELECT and other verbs</a:t>
            </a:r>
          </a:p>
          <a:p>
            <a:r>
              <a:rPr lang="en-US" dirty="0"/>
              <a:t>Can use numeric comparisons (=, &gt;, &lt;)</a:t>
            </a:r>
          </a:p>
          <a:p>
            <a:r>
              <a:rPr lang="en-US" dirty="0"/>
              <a:t>Can use string pattern matching (=, LIKE, IN, NOT)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27D0A-3A0C-4A8C-96DF-CB0A1AE4ADB2}"/>
              </a:ext>
            </a:extLst>
          </p:cNvPr>
          <p:cNvSpPr txBox="1"/>
          <p:nvPr/>
        </p:nvSpPr>
        <p:spPr>
          <a:xfrm>
            <a:off x="1794116" y="5102895"/>
            <a:ext cx="589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https://docs.microsoft.com/en-us/sql/t-sql/language-elements</a:t>
            </a:r>
          </a:p>
        </p:txBody>
      </p:sp>
    </p:spTree>
    <p:extLst>
      <p:ext uri="{BB962C8B-B14F-4D97-AF65-F5344CB8AC3E}">
        <p14:creationId xmlns:p14="http://schemas.microsoft.com/office/powerpoint/2010/main" val="236483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7571B-5332-44F4-819A-1FF52EA4C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D2FC0-BD0F-475F-A0D0-0F4A7D6B7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682" y="0"/>
            <a:ext cx="6130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92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7571B-5332-44F4-819A-1FF52EA4C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D2FC0-BD0F-475F-A0D0-0F4A7D6B7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682" y="419798"/>
            <a:ext cx="6130636" cy="601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345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7571B-5332-44F4-819A-1FF52EA4C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D2FC0-BD0F-475F-A0D0-0F4A7D6B7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912" y="419798"/>
            <a:ext cx="5489856" cy="601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7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315B9-46BB-4CD7-8FFE-453007BFD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B2784-2761-452C-A1BB-53AFFA377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848926"/>
            <a:ext cx="4878389" cy="3541714"/>
          </a:xfrm>
        </p:spPr>
        <p:txBody>
          <a:bodyPr>
            <a:normAutofit/>
          </a:bodyPr>
          <a:lstStyle/>
          <a:p>
            <a:r>
              <a:rPr lang="en-US" dirty="0"/>
              <a:t>SELECT</a:t>
            </a:r>
          </a:p>
          <a:p>
            <a:r>
              <a:rPr lang="en-US" dirty="0"/>
              <a:t>FROM</a:t>
            </a:r>
          </a:p>
          <a:p>
            <a:r>
              <a:rPr lang="en-US" dirty="0"/>
              <a:t>WHERE</a:t>
            </a:r>
          </a:p>
          <a:p>
            <a:r>
              <a:rPr lang="en-US" dirty="0"/>
              <a:t>GROUP BY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E7252-E65B-47C8-9F3D-CE09F59F25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8926"/>
            <a:ext cx="4875211" cy="3541714"/>
          </a:xfrm>
        </p:spPr>
        <p:txBody>
          <a:bodyPr>
            <a:normAutofit/>
          </a:bodyPr>
          <a:lstStyle/>
          <a:p>
            <a:r>
              <a:rPr lang="en-US" dirty="0"/>
              <a:t>HAVING</a:t>
            </a:r>
          </a:p>
          <a:p>
            <a:r>
              <a:rPr lang="en-US" dirty="0"/>
              <a:t>UNION</a:t>
            </a:r>
          </a:p>
          <a:p>
            <a:r>
              <a:rPr lang="en-US" dirty="0"/>
              <a:t>ORDER BY</a:t>
            </a:r>
          </a:p>
          <a:p>
            <a:r>
              <a:rPr lang="en-US" dirty="0"/>
              <a:t>JOIN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165B6C-0F88-4C38-82CC-28DBBF92285E}"/>
              </a:ext>
            </a:extLst>
          </p:cNvPr>
          <p:cNvSpPr txBox="1"/>
          <p:nvPr/>
        </p:nvSpPr>
        <p:spPr>
          <a:xfrm>
            <a:off x="1112496" y="2097088"/>
            <a:ext cx="7497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SQL has various commands for different operations</a:t>
            </a:r>
          </a:p>
        </p:txBody>
      </p:sp>
    </p:spTree>
    <p:extLst>
      <p:ext uri="{BB962C8B-B14F-4D97-AF65-F5344CB8AC3E}">
        <p14:creationId xmlns:p14="http://schemas.microsoft.com/office/powerpoint/2010/main" val="16112650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367D33-73F7-47E7-B53B-5748F69AE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103"/>
            <a:ext cx="12192000" cy="637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61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207E99-C8E0-4348-945D-2BD390178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544" y="0"/>
            <a:ext cx="643198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987FAC-BE6B-4181-9ABE-CC5A39303B1F}"/>
              </a:ext>
            </a:extLst>
          </p:cNvPr>
          <p:cNvSpPr txBox="1"/>
          <p:nvPr/>
        </p:nvSpPr>
        <p:spPr>
          <a:xfrm>
            <a:off x="-52919" y="2905780"/>
            <a:ext cx="4709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Gives us the individual countries</a:t>
            </a:r>
          </a:p>
        </p:txBody>
      </p:sp>
    </p:spTree>
    <p:extLst>
      <p:ext uri="{BB962C8B-B14F-4D97-AF65-F5344CB8AC3E}">
        <p14:creationId xmlns:p14="http://schemas.microsoft.com/office/powerpoint/2010/main" val="2161639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AF4A-04B1-49D0-AF03-ACF329E90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C2A87-998B-47B4-895A-D27425E81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Summarizing data by groups</a:t>
            </a:r>
          </a:p>
          <a:p>
            <a:r>
              <a:rPr lang="en-US" dirty="0"/>
              <a:t>Split-apply-combine</a:t>
            </a:r>
          </a:p>
          <a:p>
            <a:r>
              <a:rPr lang="en-US" dirty="0"/>
              <a:t>MapReduce</a:t>
            </a:r>
          </a:p>
        </p:txBody>
      </p:sp>
    </p:spTree>
    <p:extLst>
      <p:ext uri="{BB962C8B-B14F-4D97-AF65-F5344CB8AC3E}">
        <p14:creationId xmlns:p14="http://schemas.microsoft.com/office/powerpoint/2010/main" val="344209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D5F20-EA43-4BB5-AE9E-6E7FD1814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70B6-8B06-4ED5-809F-C2552C6CB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895" y="0"/>
            <a:ext cx="62775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48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D5F20-EA43-4BB5-AE9E-6E7FD1814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70B6-8B06-4ED5-809F-C2552C6CB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550" y="0"/>
            <a:ext cx="59882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810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D5F20-EA43-4BB5-AE9E-6E7FD1814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BY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70B6-8B06-4ED5-809F-C2552C6CB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997" y="0"/>
            <a:ext cx="5961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86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D5F20-EA43-4BB5-AE9E-6E7FD1814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BY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70B6-8B06-4ED5-809F-C2552C6CB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829" y="0"/>
            <a:ext cx="5953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08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80F63-BCCC-4F05-97F5-63F0B8B9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</p:spTree>
    <p:extLst>
      <p:ext uri="{BB962C8B-B14F-4D97-AF65-F5344CB8AC3E}">
        <p14:creationId xmlns:p14="http://schemas.microsoft.com/office/powerpoint/2010/main" val="8406611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C8D3B-6D3F-46B3-AC08-AE7222423C8B}"/>
              </a:ext>
            </a:extLst>
          </p:cNvPr>
          <p:cNvSpPr/>
          <p:nvPr/>
        </p:nvSpPr>
        <p:spPr>
          <a:xfrm>
            <a:off x="4179161" y="3244334"/>
            <a:ext cx="3833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http://www.sql-join.com/sql-join-types/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CABF3-F854-4D36-BB5B-DC4C09770DF3}"/>
              </a:ext>
            </a:extLst>
          </p:cNvPr>
          <p:cNvSpPr txBox="1"/>
          <p:nvPr/>
        </p:nvSpPr>
        <p:spPr>
          <a:xfrm>
            <a:off x="7556937" y="6038883"/>
            <a:ext cx="383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http://www.sql-join.com/sql-join-types/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02B65F-9A39-4797-875E-DA035A36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412"/>
            <a:ext cx="12192000" cy="384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4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B9F3-4782-4E34-B450-B43E20C8F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136C6-BF58-43D9-8B93-2F0223C6E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25492"/>
          </a:xfrm>
        </p:spPr>
        <p:txBody>
          <a:bodyPr>
            <a:normAutofit/>
          </a:bodyPr>
          <a:lstStyle/>
          <a:p>
            <a:r>
              <a:rPr lang="en-US" dirty="0"/>
              <a:t>CREATE TABLE (Define a table)</a:t>
            </a:r>
          </a:p>
          <a:p>
            <a:r>
              <a:rPr lang="en-US" dirty="0"/>
              <a:t>ALTER TABLE (Change the table definition)</a:t>
            </a:r>
          </a:p>
          <a:p>
            <a:r>
              <a:rPr lang="en-US" dirty="0"/>
              <a:t>DROP TABLE (Destroys the table and its definition)</a:t>
            </a:r>
          </a:p>
          <a:p>
            <a:endParaRPr lang="en-US" dirty="0"/>
          </a:p>
          <a:p>
            <a:r>
              <a:rPr lang="en-US" dirty="0"/>
              <a:t>You’d almost never create a table by hand the way we’re about to</a:t>
            </a:r>
          </a:p>
          <a:p>
            <a:r>
              <a:rPr lang="en-US" dirty="0"/>
              <a:t>However, SQL backups store their data in this form</a:t>
            </a:r>
          </a:p>
          <a:p>
            <a:pPr lvl="1"/>
            <a:r>
              <a:rPr lang="en-US" dirty="0"/>
              <a:t>Makes for rather big backup files</a:t>
            </a:r>
          </a:p>
        </p:txBody>
      </p:sp>
    </p:spTree>
    <p:extLst>
      <p:ext uri="{BB962C8B-B14F-4D97-AF65-F5344CB8AC3E}">
        <p14:creationId xmlns:p14="http://schemas.microsoft.com/office/powerpoint/2010/main" val="734595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190EA-0F46-4684-8EDC-64860D39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databases?</a:t>
            </a:r>
          </a:p>
        </p:txBody>
      </p:sp>
    </p:spTree>
    <p:extLst>
      <p:ext uri="{BB962C8B-B14F-4D97-AF65-F5344CB8AC3E}">
        <p14:creationId xmlns:p14="http://schemas.microsoft.com/office/powerpoint/2010/main" val="6072312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B9F3-4782-4E34-B450-B43E20C8F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tables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B5AA8D-F6D2-4BC7-8FF9-65EA27AC23F8}"/>
              </a:ext>
            </a:extLst>
          </p:cNvPr>
          <p:cNvSpPr txBox="1"/>
          <p:nvPr/>
        </p:nvSpPr>
        <p:spPr>
          <a:xfrm>
            <a:off x="6303805" y="2013006"/>
            <a:ext cx="47436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CREATE TABLE CUSTOMERS( </a:t>
            </a:r>
          </a:p>
          <a:p>
            <a:r>
              <a:rPr lang="en-US" dirty="0">
                <a:latin typeface="Consolas" panose="020B0609020204030204" pitchFamily="49" charset="0"/>
              </a:rPr>
              <a:t>   ID   INT              NOT NULL, </a:t>
            </a:r>
          </a:p>
          <a:p>
            <a:r>
              <a:rPr lang="en-US" dirty="0">
                <a:latin typeface="Consolas" panose="020B0609020204030204" pitchFamily="49" charset="0"/>
              </a:rPr>
              <a:t>   NAME VARCHAR (20)     NOT NULL, </a:t>
            </a:r>
          </a:p>
          <a:p>
            <a:r>
              <a:rPr lang="en-US" dirty="0">
                <a:latin typeface="Consolas" panose="020B0609020204030204" pitchFamily="49" charset="0"/>
              </a:rPr>
              <a:t>   AGE  INT              NOT NULL, </a:t>
            </a:r>
          </a:p>
          <a:p>
            <a:r>
              <a:rPr lang="en-US" dirty="0">
                <a:latin typeface="Consolas" panose="020B0609020204030204" pitchFamily="49" charset="0"/>
              </a:rPr>
              <a:t>   ADDRESS  CHAR (25) , </a:t>
            </a:r>
          </a:p>
          <a:p>
            <a:r>
              <a:rPr lang="en-US" dirty="0">
                <a:latin typeface="Consolas" panose="020B0609020204030204" pitchFamily="49" charset="0"/>
              </a:rPr>
              <a:t>   SALARY   DECIMAL (18, 2),        </a:t>
            </a:r>
          </a:p>
          <a:p>
            <a:r>
              <a:rPr lang="en-US" dirty="0">
                <a:latin typeface="Consolas" panose="020B0609020204030204" pitchFamily="49" charset="0"/>
              </a:rPr>
              <a:t>   PRIMARY KEY (ID));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B290A-4A3D-40D7-9990-A1B6CE0EFE24}"/>
              </a:ext>
            </a:extLst>
          </p:cNvPr>
          <p:cNvSpPr txBox="1"/>
          <p:nvPr/>
        </p:nvSpPr>
        <p:spPr>
          <a:xfrm>
            <a:off x="6303805" y="4253928"/>
            <a:ext cx="47436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CREATE TABLE POC( </a:t>
            </a:r>
          </a:p>
          <a:p>
            <a:r>
              <a:rPr lang="en-US" dirty="0">
                <a:latin typeface="Consolas" panose="020B0609020204030204" pitchFamily="49" charset="0"/>
              </a:rPr>
              <a:t>   ID   INT              NOT NULL, </a:t>
            </a:r>
          </a:p>
          <a:p>
            <a:r>
              <a:rPr lang="en-US" dirty="0">
                <a:latin typeface="Consolas" panose="020B0609020204030204" pitchFamily="49" charset="0"/>
              </a:rPr>
              <a:t>   NAME VARCHAR (20)     NOT NULL, </a:t>
            </a:r>
          </a:p>
          <a:p>
            <a:r>
              <a:rPr lang="en-US" dirty="0">
                <a:latin typeface="Consolas" panose="020B0609020204030204" pitchFamily="49" charset="0"/>
              </a:rPr>
              <a:t>   POC  VARCHAR (20)     NOT NULL, </a:t>
            </a:r>
          </a:p>
          <a:p>
            <a:r>
              <a:rPr lang="en-US" dirty="0">
                <a:latin typeface="Consolas" panose="020B0609020204030204" pitchFamily="49" charset="0"/>
              </a:rPr>
              <a:t>   PRIMARY KEY (ID));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2DC81E-7459-4ABD-A548-120D93D92817}"/>
              </a:ext>
            </a:extLst>
          </p:cNvPr>
          <p:cNvSpPr/>
          <p:nvPr/>
        </p:nvSpPr>
        <p:spPr>
          <a:xfrm>
            <a:off x="6663559" y="2596055"/>
            <a:ext cx="630620" cy="304800"/>
          </a:xfrm>
          <a:prstGeom prst="ellipse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C7CE97E-CD74-49A0-8E8B-BEDDA16C76A3}"/>
              </a:ext>
            </a:extLst>
          </p:cNvPr>
          <p:cNvSpPr/>
          <p:nvPr/>
        </p:nvSpPr>
        <p:spPr>
          <a:xfrm>
            <a:off x="7861738" y="3142593"/>
            <a:ext cx="1250731" cy="348983"/>
          </a:xfrm>
          <a:prstGeom prst="ellipse">
            <a:avLst/>
          </a:prstGeom>
          <a:solidFill>
            <a:srgbClr val="00B0F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972EC4-9E12-4BBC-94C4-15B1D23256C4}"/>
              </a:ext>
            </a:extLst>
          </p:cNvPr>
          <p:cNvSpPr/>
          <p:nvPr/>
        </p:nvSpPr>
        <p:spPr>
          <a:xfrm>
            <a:off x="9448800" y="4550979"/>
            <a:ext cx="1145628" cy="367862"/>
          </a:xfrm>
          <a:prstGeom prst="ellipse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5F6896-EA32-4608-AED2-0F7CBA4FBB9B}"/>
              </a:ext>
            </a:extLst>
          </p:cNvPr>
          <p:cNvSpPr txBox="1"/>
          <p:nvPr/>
        </p:nvSpPr>
        <p:spPr>
          <a:xfrm>
            <a:off x="1758922" y="2368191"/>
            <a:ext cx="230281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Variable name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00B0F0"/>
                </a:solidFill>
              </a:rPr>
              <a:t>Variable type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FF0000"/>
                </a:solidFill>
              </a:rPr>
              <a:t>Constraint</a:t>
            </a:r>
          </a:p>
        </p:txBody>
      </p:sp>
    </p:spTree>
    <p:extLst>
      <p:ext uri="{BB962C8B-B14F-4D97-AF65-F5344CB8AC3E}">
        <p14:creationId xmlns:p14="http://schemas.microsoft.com/office/powerpoint/2010/main" val="28136097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58073-FB53-4633-A939-2DED619E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96652-5685-444C-B995-6A7ADF13C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1A456-27BB-4904-9727-EAAF1E2B6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33350"/>
            <a:ext cx="11106150" cy="6591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D2861AA-43A1-4C30-846E-5CDFDA445DFE}"/>
                  </a:ext>
                </a:extLst>
              </p14:cNvPr>
              <p14:cNvContentPartPr/>
              <p14:nvPr/>
            </p14:nvContentPartPr>
            <p14:xfrm>
              <a:off x="2227817" y="4339771"/>
              <a:ext cx="1260360" cy="64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D2861AA-43A1-4C30-846E-5CDFDA445D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3817" y="4232131"/>
                <a:ext cx="136800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EE7A82F-1629-436D-9945-677373298501}"/>
                  </a:ext>
                </a:extLst>
              </p14:cNvPr>
              <p14:cNvContentPartPr/>
              <p14:nvPr/>
            </p14:nvContentPartPr>
            <p14:xfrm>
              <a:off x="2196137" y="5631811"/>
              <a:ext cx="787680" cy="22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EE7A82F-1629-436D-9945-6773732985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2137" y="5524171"/>
                <a:ext cx="895320" cy="23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79351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1567E6-5A53-4676-96B9-BEBFE4D6C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845" y="0"/>
            <a:ext cx="534494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E2621C-FF7C-404F-8EFD-D443C71BBA7F}"/>
              </a:ext>
            </a:extLst>
          </p:cNvPr>
          <p:cNvSpPr txBox="1"/>
          <p:nvPr/>
        </p:nvSpPr>
        <p:spPr>
          <a:xfrm>
            <a:off x="115615" y="2648607"/>
            <a:ext cx="5322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tables have no data in them yet</a:t>
            </a:r>
          </a:p>
        </p:txBody>
      </p:sp>
    </p:spTree>
    <p:extLst>
      <p:ext uri="{BB962C8B-B14F-4D97-AF65-F5344CB8AC3E}">
        <p14:creationId xmlns:p14="http://schemas.microsoft.com/office/powerpoint/2010/main" val="14383176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3BD1C-78BC-43D9-B5CA-8D943B6DE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379" y="853032"/>
            <a:ext cx="9905998" cy="1478570"/>
          </a:xfrm>
        </p:spPr>
        <p:txBody>
          <a:bodyPr/>
          <a:lstStyle/>
          <a:p>
            <a:r>
              <a:rPr lang="en-US" dirty="0"/>
              <a:t>Adding data to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B892D-D113-4048-9705-F1DF2CC21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378" y="2521411"/>
            <a:ext cx="9905999" cy="3541714"/>
          </a:xfrm>
        </p:spPr>
        <p:txBody>
          <a:bodyPr/>
          <a:lstStyle/>
          <a:p>
            <a:r>
              <a:rPr lang="en-US" dirty="0"/>
              <a:t>INSERT INTO &lt;table name&gt; </a:t>
            </a:r>
            <a:br>
              <a:rPr lang="en-US" dirty="0"/>
            </a:br>
            <a:r>
              <a:rPr lang="en-US" dirty="0"/>
              <a:t>(&lt;column names&gt;) </a:t>
            </a:r>
            <a:br>
              <a:rPr lang="en-US" dirty="0"/>
            </a:br>
            <a:r>
              <a:rPr lang="en-US" dirty="0"/>
              <a:t>VALUES(&lt;values&gt;)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0406A-FA82-49B0-B30C-B32D45022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563" y="668228"/>
            <a:ext cx="6087437" cy="518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717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0145E8-CB87-4488-B875-AFF97E734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187" y="0"/>
            <a:ext cx="378895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2E812E-6B91-48CB-8052-5319E39F1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697" y="14287"/>
            <a:ext cx="455295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807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A68DAB-50FC-429C-B57F-381062152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44" y="1681160"/>
            <a:ext cx="3067050" cy="34956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4EA1F7-4475-4277-A927-EEC85E0B6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729" y="614361"/>
            <a:ext cx="84582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75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1B9938-8EC3-4F63-93DC-C22514B54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48" y="1562099"/>
            <a:ext cx="2981325" cy="3733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9F716F-AB77-4735-B904-D0E7EAFF2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59" y="214312"/>
            <a:ext cx="86106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922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7BA21B-36A6-4012-A1E3-5F9F62E9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88" y="1614487"/>
            <a:ext cx="3009900" cy="3629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0CE79B-4F7B-4102-A206-B84095C1B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287" y="385761"/>
            <a:ext cx="8543925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233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64C924-D631-4264-A6F0-9091FAAC5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33" y="1733550"/>
            <a:ext cx="3314700" cy="3390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B41FA-88B2-4F3F-8F8C-388654E61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973" y="76200"/>
            <a:ext cx="8203954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124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553F1-8335-4F8B-B78B-9E1DFBFE4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411F1-C84E-467A-9C77-59DE71F15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all rows of Table A</a:t>
            </a:r>
            <a:br>
              <a:rPr lang="en-US" dirty="0"/>
            </a:br>
            <a:r>
              <a:rPr lang="en-US" dirty="0"/>
              <a:t>which have something in</a:t>
            </a:r>
            <a:br>
              <a:rPr lang="en-US" dirty="0"/>
            </a:br>
            <a:r>
              <a:rPr lang="en-US" dirty="0"/>
              <a:t>common with some property</a:t>
            </a:r>
            <a:br>
              <a:rPr lang="en-US" dirty="0"/>
            </a:br>
            <a:r>
              <a:rPr lang="en-US" dirty="0"/>
              <a:t>of Table 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703DC-66CC-4599-B981-57C77CB05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022" y="1189500"/>
            <a:ext cx="6982440" cy="4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84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58805-9DE9-4CFD-9C77-3E49863DE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choose to use a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03E47-747B-4307-8956-658F49D1C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200" dirty="0"/>
              <a:t>Databases can handle very large datasets</a:t>
            </a:r>
          </a:p>
          <a:p>
            <a:r>
              <a:rPr lang="en-US" sz="3200" dirty="0"/>
              <a:t>Databases are scalable</a:t>
            </a:r>
          </a:p>
          <a:p>
            <a:r>
              <a:rPr lang="en-US" sz="3200" dirty="0"/>
              <a:t>Databases are concurrent, i.e., multiple users can use the same data at the same time</a:t>
            </a:r>
          </a:p>
          <a:p>
            <a:r>
              <a:rPr lang="en-US" sz="3200" dirty="0"/>
              <a:t>You can relate data from different tables (datasets) using joins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252934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553F1-8335-4F8B-B78B-9E1DFBFE4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411F1-C84E-467A-9C77-59DE71F15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all rows of Table A</a:t>
            </a:r>
            <a:br>
              <a:rPr lang="en-US" dirty="0"/>
            </a:br>
            <a:r>
              <a:rPr lang="en-US" dirty="0"/>
              <a:t>which </a:t>
            </a:r>
            <a:r>
              <a:rPr lang="en-US" u="sng" dirty="0"/>
              <a:t>do not</a:t>
            </a:r>
            <a:r>
              <a:rPr lang="en-US" dirty="0"/>
              <a:t> have something </a:t>
            </a:r>
            <a:br>
              <a:rPr lang="en-US" dirty="0"/>
            </a:br>
            <a:r>
              <a:rPr lang="en-US" dirty="0"/>
              <a:t>in common with some </a:t>
            </a:r>
            <a:br>
              <a:rPr lang="en-US" dirty="0"/>
            </a:br>
            <a:r>
              <a:rPr lang="en-US" dirty="0"/>
              <a:t>property of Table 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703DC-66CC-4599-B981-57C77CB05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503" y="1189500"/>
            <a:ext cx="6439478" cy="4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329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D9A4-74EB-44A2-A771-8B44A6539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8595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34D74-F178-46AF-A707-EC4D7C887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vIEWS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3A146-3A2D-40BD-95D9-9CF3844A5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Views are stored queries that we have an interest in, even if the source data changes</a:t>
            </a:r>
          </a:p>
          <a:p>
            <a:r>
              <a:rPr lang="en-US" dirty="0"/>
              <a:t>They operate something like tables, but take longer since the query has to be run first, and then operations on the resulting table take place</a:t>
            </a:r>
          </a:p>
          <a:p>
            <a:endParaRPr lang="en-US" dirty="0"/>
          </a:p>
          <a:p>
            <a:r>
              <a:rPr lang="en-US" dirty="0"/>
              <a:t>CREATE VIEW</a:t>
            </a:r>
          </a:p>
          <a:p>
            <a:r>
              <a:rPr lang="en-US" dirty="0"/>
              <a:t>ALTER VIEW</a:t>
            </a:r>
          </a:p>
          <a:p>
            <a:r>
              <a:rPr lang="en-US" dirty="0"/>
              <a:t>DROP VIEW</a:t>
            </a:r>
          </a:p>
        </p:txBody>
      </p:sp>
    </p:spTree>
    <p:extLst>
      <p:ext uri="{BB962C8B-B14F-4D97-AF65-F5344CB8AC3E}">
        <p14:creationId xmlns:p14="http://schemas.microsoft.com/office/powerpoint/2010/main" val="4258171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BDDD-5D10-4321-B833-5A7F55467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</a:t>
            </a:r>
          </a:p>
        </p:txBody>
      </p:sp>
    </p:spTree>
    <p:extLst>
      <p:ext uri="{BB962C8B-B14F-4D97-AF65-F5344CB8AC3E}">
        <p14:creationId xmlns:p14="http://schemas.microsoft.com/office/powerpoint/2010/main" val="16374835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28870-4BC1-421B-9150-E63393D0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4B233-5CD1-40F3-A6AA-5C9A2F113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total amount of money committed by the United States to India each year between 2008 and 2016</a:t>
            </a:r>
          </a:p>
        </p:txBody>
      </p:sp>
    </p:spTree>
    <p:extLst>
      <p:ext uri="{BB962C8B-B14F-4D97-AF65-F5344CB8AC3E}">
        <p14:creationId xmlns:p14="http://schemas.microsoft.com/office/powerpoint/2010/main" val="36371479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411B6-9320-40A3-95C5-2AB85679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3573A-F995-43D5-B912-5AD1A8CEA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One table with numerical coding of variables, containing the value of commitments from Donor to Recipient (CRS1)</a:t>
            </a:r>
          </a:p>
          <a:p>
            <a:r>
              <a:rPr lang="en-US" dirty="0"/>
              <a:t>Separate tables with codes and descriptions for Donors, Recipients, Sectors</a:t>
            </a:r>
          </a:p>
          <a:p>
            <a:endParaRPr lang="en-US" dirty="0"/>
          </a:p>
          <a:p>
            <a:r>
              <a:rPr lang="en-US" u="sng" dirty="0"/>
              <a:t>Principle</a:t>
            </a:r>
            <a:r>
              <a:rPr lang="en-US" dirty="0"/>
              <a:t>: Each table should contain only one kind of data/relationship</a:t>
            </a:r>
          </a:p>
          <a:p>
            <a:r>
              <a:rPr lang="en-US" u="sng" dirty="0"/>
              <a:t>Principle</a:t>
            </a:r>
            <a:r>
              <a:rPr lang="en-US" dirty="0"/>
              <a:t>: Searching over text is expensive, so keep it out of the really big table</a:t>
            </a:r>
          </a:p>
        </p:txBody>
      </p:sp>
    </p:spTree>
    <p:extLst>
      <p:ext uri="{BB962C8B-B14F-4D97-AF65-F5344CB8AC3E}">
        <p14:creationId xmlns:p14="http://schemas.microsoft.com/office/powerpoint/2010/main" val="12294138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26A1F-3C4B-4678-99D4-C6E746652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/>
              <a:t>Find Donor code for USA</a:t>
            </a:r>
          </a:p>
        </p:txBody>
      </p:sp>
      <p:sp>
        <p:nvSpPr>
          <p:cNvPr id="9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C133F-E41C-4ED5-89A5-07C160D80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137" y="1137621"/>
            <a:ext cx="5686083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262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974A-B28E-4DB7-A7BB-8614B4B14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/>
              <a:t>Find code for india</a:t>
            </a:r>
          </a:p>
        </p:txBody>
      </p:sp>
      <p:sp>
        <p:nvSpPr>
          <p:cNvPr id="9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BB53EB-593D-4CA0-A1C5-76D98EAE7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688" y="1137621"/>
            <a:ext cx="4792981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01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F5EF4-8E42-4444-B6DA-F0B54CF5C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/>
              <a:t>Find code for all sectors</a:t>
            </a:r>
          </a:p>
        </p:txBody>
      </p:sp>
      <p:sp>
        <p:nvSpPr>
          <p:cNvPr id="9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F53CA2-94A4-4932-AB38-0B17AA2BC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672" y="1137621"/>
            <a:ext cx="6003013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098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69961-CA34-46C8-B288-5E6C092E1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/>
              <a:t>Subset data </a:t>
            </a:r>
          </a:p>
        </p:txBody>
      </p:sp>
      <p:sp>
        <p:nvSpPr>
          <p:cNvPr id="9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A12A23-E666-4933-8CCD-2F1819BF7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2188513"/>
            <a:ext cx="6112382" cy="247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48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F6A91-A161-4BF3-99EA-5C320AD29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choose to use a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20B6A-F450-4B9B-B899-E7E6935F1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have large data from which you need to query and elicit information quickly</a:t>
            </a:r>
          </a:p>
          <a:p>
            <a:r>
              <a:rPr lang="en-US" sz="3200" dirty="0"/>
              <a:t>You have relational data</a:t>
            </a:r>
          </a:p>
          <a:p>
            <a:pPr lvl="1"/>
            <a:r>
              <a:rPr lang="en-US" sz="2800" dirty="0"/>
              <a:t>You have donors and recipients of aid, and characteristics of each type in separate datasets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070362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8D5C0-0C40-45A7-B04B-F2CA7FFD8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/>
              <a:t>Aggregate by year</a:t>
            </a:r>
          </a:p>
        </p:txBody>
      </p:sp>
      <p:sp>
        <p:nvSpPr>
          <p:cNvPr id="9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ACBF7-A7C1-467D-8E88-4436F9BAA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440" y="1137621"/>
            <a:ext cx="5531477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83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68E655-DD86-4A05-B124-A2686B61F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don’t want to do things by hand</a:t>
            </a:r>
          </a:p>
        </p:txBody>
      </p:sp>
    </p:spTree>
    <p:extLst>
      <p:ext uri="{BB962C8B-B14F-4D97-AF65-F5344CB8AC3E}">
        <p14:creationId xmlns:p14="http://schemas.microsoft.com/office/powerpoint/2010/main" val="14690331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92364-DF80-4C1C-9DA9-9CE2A219B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joins</a:t>
            </a:r>
          </a:p>
        </p:txBody>
      </p:sp>
    </p:spTree>
    <p:extLst>
      <p:ext uri="{BB962C8B-B14F-4D97-AF65-F5344CB8AC3E}">
        <p14:creationId xmlns:p14="http://schemas.microsoft.com/office/powerpoint/2010/main" val="31598908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B8126A-8835-458D-A434-69D30BFD2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93" y="0"/>
            <a:ext cx="9409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831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8FC50-3724-4B41-9498-D22748CFA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Semi joins</a:t>
            </a:r>
          </a:p>
        </p:txBody>
      </p:sp>
    </p:spTree>
    <p:extLst>
      <p:ext uri="{BB962C8B-B14F-4D97-AF65-F5344CB8AC3E}">
        <p14:creationId xmlns:p14="http://schemas.microsoft.com/office/powerpoint/2010/main" val="30574211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45AC91-A362-4E14-8A3D-CD5A96F76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3977"/>
            <a:ext cx="12192000" cy="640512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138818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45AC91-A362-4E14-8A3D-CD5A96F76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3977"/>
            <a:ext cx="12192000" cy="640512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F4BEBE-BD1B-4FE1-A7C1-552F5D49C9B2}"/>
              </a:ext>
            </a:extLst>
          </p:cNvPr>
          <p:cNvSpPr txBox="1"/>
          <p:nvPr/>
        </p:nvSpPr>
        <p:spPr>
          <a:xfrm>
            <a:off x="5790024" y="383268"/>
            <a:ext cx="1973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Temporary tables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DF8EC244-7201-4021-BB39-98C4CCB1F24F}"/>
              </a:ext>
            </a:extLst>
          </p:cNvPr>
          <p:cNvSpPr/>
          <p:nvPr/>
        </p:nvSpPr>
        <p:spPr>
          <a:xfrm rot="16200000">
            <a:off x="6455980" y="-2882106"/>
            <a:ext cx="641131" cy="7972100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506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C61E9-90DB-4C7B-A209-09475FFEE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data from other languages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6DEF7-7914-461E-8161-58DE2CFE1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Reaching SQL Server from R, Python and Stata</a:t>
            </a:r>
          </a:p>
        </p:txBody>
      </p:sp>
    </p:spTree>
    <p:extLst>
      <p:ext uri="{BB962C8B-B14F-4D97-AF65-F5344CB8AC3E}">
        <p14:creationId xmlns:p14="http://schemas.microsoft.com/office/powerpoint/2010/main" val="2618330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C2984-B88E-4BFA-A6E7-F709C5003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BE7DA-0F6D-4480-9DF1-102795CEA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language has a way to connect to ODBC drivers</a:t>
            </a:r>
          </a:p>
          <a:p>
            <a:pPr lvl="1"/>
            <a:r>
              <a:rPr lang="en-US" dirty="0"/>
              <a:t>R has the </a:t>
            </a:r>
            <a:r>
              <a:rPr lang="en-US" u="sng" dirty="0" err="1"/>
              <a:t>odbc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Python has the </a:t>
            </a:r>
            <a:r>
              <a:rPr lang="en-US" u="sng" dirty="0" err="1"/>
              <a:t>pyodbc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Stata has the </a:t>
            </a:r>
            <a:r>
              <a:rPr lang="en-US" u="sng" dirty="0" err="1"/>
              <a:t>odbc</a:t>
            </a:r>
            <a:r>
              <a:rPr lang="en-US" dirty="0"/>
              <a:t> command</a:t>
            </a:r>
          </a:p>
          <a:p>
            <a:r>
              <a:rPr lang="en-US" dirty="0"/>
              <a:t>Once you connect through ODBC, you can pass SQL statements and get the results back into the respective environment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846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FFDF-8109-43C8-AEA6-72775F615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integrations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9127F-84DF-4E8A-B9A1-21B68826C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R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packages provide a R-like syntax and piping that is converted into SQL statements and run in the database. Particularly the </a:t>
            </a:r>
            <a:r>
              <a:rPr lang="en-US" dirty="0" err="1"/>
              <a:t>dbplyr</a:t>
            </a:r>
            <a:r>
              <a:rPr lang="en-US" dirty="0"/>
              <a:t> package</a:t>
            </a:r>
          </a:p>
          <a:p>
            <a:r>
              <a:rPr lang="en-US" dirty="0"/>
              <a:t>In Python</a:t>
            </a:r>
          </a:p>
          <a:p>
            <a:pPr lvl="1"/>
            <a:r>
              <a:rPr lang="en-US" dirty="0"/>
              <a:t>The pandas package has </a:t>
            </a:r>
            <a:r>
              <a:rPr lang="en-US" dirty="0" err="1"/>
              <a:t>read_sql_query</a:t>
            </a:r>
            <a:r>
              <a:rPr lang="en-US" dirty="0"/>
              <a:t> and </a:t>
            </a:r>
            <a:r>
              <a:rPr lang="en-US" dirty="0" err="1"/>
              <a:t>to_sql</a:t>
            </a:r>
            <a:r>
              <a:rPr lang="en-US" dirty="0"/>
              <a:t> functions which convert between SQL results and the </a:t>
            </a:r>
            <a:r>
              <a:rPr lang="en-US" dirty="0" err="1"/>
              <a:t>DataFrame</a:t>
            </a:r>
            <a:r>
              <a:rPr lang="en-US" dirty="0"/>
              <a:t> object</a:t>
            </a:r>
          </a:p>
          <a:p>
            <a:r>
              <a:rPr lang="en-US" dirty="0"/>
              <a:t>In Stata</a:t>
            </a:r>
          </a:p>
          <a:p>
            <a:pPr lvl="1"/>
            <a:r>
              <a:rPr lang="en-US" dirty="0"/>
              <a:t>You can directly load the results of a SQL query as a dataset in Stata</a:t>
            </a:r>
          </a:p>
        </p:txBody>
      </p:sp>
    </p:spTree>
    <p:extLst>
      <p:ext uri="{BB962C8B-B14F-4D97-AF65-F5344CB8AC3E}">
        <p14:creationId xmlns:p14="http://schemas.microsoft.com/office/powerpoint/2010/main" val="3341155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E3631-297F-49D2-9596-480A39B2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5FF60-F423-473B-BB4F-EDBD53DEA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I’m primarily a R and Python user, but some Stata for consulting</a:t>
            </a:r>
          </a:p>
          <a:p>
            <a:r>
              <a:rPr lang="en-US" dirty="0"/>
              <a:t>All these software requires data to fit into RAM</a:t>
            </a:r>
          </a:p>
          <a:p>
            <a:r>
              <a:rPr lang="en-US" dirty="0"/>
              <a:t>If data fits into RAM, R and Python are often quite fast and efficient</a:t>
            </a:r>
          </a:p>
          <a:p>
            <a:r>
              <a:rPr lang="en-US" dirty="0"/>
              <a:t>If data </a:t>
            </a:r>
            <a:r>
              <a:rPr lang="en-US" u="sng" dirty="0"/>
              <a:t>doesn’t</a:t>
            </a:r>
            <a:r>
              <a:rPr lang="en-US" dirty="0"/>
              <a:t> fit into RAM, I use a database to munge and aggregate data, then import reduced data into R/Python</a:t>
            </a:r>
          </a:p>
          <a:p>
            <a:pPr lvl="1"/>
            <a:r>
              <a:rPr lang="en-US" dirty="0"/>
              <a:t>MySQL or SQLite, primarily</a:t>
            </a:r>
          </a:p>
        </p:txBody>
      </p:sp>
    </p:spTree>
    <p:extLst>
      <p:ext uri="{BB962C8B-B14F-4D97-AF65-F5344CB8AC3E}">
        <p14:creationId xmlns:p14="http://schemas.microsoft.com/office/powerpoint/2010/main" val="20094555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A2B79-EC45-4925-9DE9-485F22E89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SQL in 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A6FB5-3669-4910-94EF-C65D8C7E462C}"/>
              </a:ext>
            </a:extLst>
          </p:cNvPr>
          <p:cNvSpPr txBox="1"/>
          <p:nvPr/>
        </p:nvSpPr>
        <p:spPr>
          <a:xfrm>
            <a:off x="7640320" y="5862320"/>
            <a:ext cx="28687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https://dbplyr.tidyverse.org/</a:t>
            </a:r>
            <a:endParaRPr lang="en-US" dirty="0"/>
          </a:p>
          <a:p>
            <a:r>
              <a:rPr lang="en-US" dirty="0">
                <a:hlinkClick r:id="rId3"/>
              </a:rPr>
              <a:t>https://db.rstudio.com/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950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18BE8-42EF-4D4C-9138-C0B2C0A3A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the DB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78B7BA-AC86-4C1A-A729-7BC28FC4E324}"/>
              </a:ext>
            </a:extLst>
          </p:cNvPr>
          <p:cNvSpPr txBox="1"/>
          <p:nvPr/>
        </p:nvSpPr>
        <p:spPr>
          <a:xfrm>
            <a:off x="1660634" y="2238704"/>
            <a:ext cx="703269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library(</a:t>
            </a:r>
            <a:r>
              <a:rPr lang="en-US" sz="2000" dirty="0" err="1">
                <a:latin typeface="Consolas" panose="020B0609020204030204" pitchFamily="49" charset="0"/>
              </a:rPr>
              <a:t>odbc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</a:rPr>
              <a:t>cnxn</a:t>
            </a:r>
            <a:r>
              <a:rPr lang="en-US" sz="2000" dirty="0">
                <a:latin typeface="Consolas" panose="020B0609020204030204" pitchFamily="49" charset="0"/>
              </a:rPr>
              <a:t> &lt;- </a:t>
            </a:r>
            <a:r>
              <a:rPr lang="en-US" sz="2000" dirty="0" err="1">
                <a:latin typeface="Consolas" panose="020B0609020204030204" pitchFamily="49" charset="0"/>
              </a:rPr>
              <a:t>dbConnect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odbc</a:t>
            </a:r>
            <a:r>
              <a:rPr lang="en-US" sz="2000" dirty="0">
                <a:latin typeface="Consolas" panose="020B0609020204030204" pitchFamily="49" charset="0"/>
              </a:rPr>
              <a:t>(),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		server="brkressql01.database.windows.net",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 driver = "ODBC Driver 17 for SQL Server",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 database="BRKRes01",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 UID = "&lt;your username&gt;",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 PWD = "&lt;your password&gt;")</a:t>
            </a:r>
          </a:p>
          <a:p>
            <a:endParaRPr 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7118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B9319-3C38-4E4F-B5AF-AB7760300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queries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141495-DA2D-459D-B104-6A808B8D870E}"/>
              </a:ext>
            </a:extLst>
          </p:cNvPr>
          <p:cNvSpPr txBox="1"/>
          <p:nvPr/>
        </p:nvSpPr>
        <p:spPr>
          <a:xfrm>
            <a:off x="1734207" y="2743200"/>
            <a:ext cx="613661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head(</a:t>
            </a:r>
            <a:r>
              <a:rPr lang="en-US" dirty="0" err="1">
                <a:latin typeface="Consolas" panose="020B0609020204030204" pitchFamily="49" charset="0"/>
              </a:rPr>
              <a:t>dbListTables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cnxn</a:t>
            </a:r>
            <a:r>
              <a:rPr lang="en-US" dirty="0">
                <a:latin typeface="Consolas" panose="020B0609020204030204" pitchFamily="49" charset="0"/>
              </a:rPr>
              <a:t>)) # Show all the tables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dbListFields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cnxn</a:t>
            </a:r>
            <a:r>
              <a:rPr lang="en-US" dirty="0">
                <a:latin typeface="Consolas" panose="020B0609020204030204" pitchFamily="49" charset="0"/>
              </a:rPr>
              <a:t>,'Cars’) # Show fields in Cars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D &lt;- </a:t>
            </a:r>
            <a:r>
              <a:rPr lang="en-US" dirty="0" err="1">
                <a:latin typeface="Consolas" panose="020B0609020204030204" pitchFamily="49" charset="0"/>
              </a:rPr>
              <a:t>dbGetQuery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cnxn</a:t>
            </a:r>
            <a:r>
              <a:rPr lang="en-US" dirty="0">
                <a:latin typeface="Consolas" panose="020B0609020204030204" pitchFamily="49" charset="0"/>
              </a:rPr>
              <a:t>, "select * from Cars")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res &lt;- </a:t>
            </a:r>
            <a:r>
              <a:rPr lang="en-US" dirty="0" err="1">
                <a:latin typeface="Consolas" panose="020B0609020204030204" pitchFamily="49" charset="0"/>
              </a:rPr>
              <a:t>dbSendQuery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cnxn</a:t>
            </a:r>
            <a:r>
              <a:rPr lang="en-US" dirty="0">
                <a:latin typeface="Consolas" panose="020B0609020204030204" pitchFamily="49" charset="0"/>
              </a:rPr>
              <a:t>, 'select * from Cars')</a:t>
            </a:r>
          </a:p>
          <a:p>
            <a:r>
              <a:rPr lang="en-US" dirty="0">
                <a:latin typeface="Consolas" panose="020B0609020204030204" pitchFamily="49" charset="0"/>
              </a:rPr>
              <a:t>d &lt;- </a:t>
            </a:r>
            <a:r>
              <a:rPr lang="en-US" dirty="0" err="1">
                <a:latin typeface="Consolas" panose="020B0609020204030204" pitchFamily="49" charset="0"/>
              </a:rPr>
              <a:t>dbFetch</a:t>
            </a:r>
            <a:r>
              <a:rPr lang="en-US" dirty="0">
                <a:latin typeface="Consolas" panose="020B0609020204030204" pitchFamily="49" charset="0"/>
              </a:rPr>
              <a:t>(res)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132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3466A-E739-46A8-9C5A-43A1E1CB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complex query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70FF5-3825-4BED-845F-137C9CE728B2}"/>
              </a:ext>
            </a:extLst>
          </p:cNvPr>
          <p:cNvSpPr/>
          <p:nvPr/>
        </p:nvSpPr>
        <p:spPr>
          <a:xfrm>
            <a:off x="1601239" y="2175156"/>
            <a:ext cx="898634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# See cash flows from US to India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query &lt;- "SELECT YEAR, SUM(Value) AS Total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FROM CRS1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WHERE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CRS1.DONOR IN (SELECT DONOR FROM Donors WHERE </a:t>
            </a:r>
            <a:r>
              <a:rPr lang="en-US" sz="2000" dirty="0" err="1">
                <a:latin typeface="Consolas" panose="020B0609020204030204" pitchFamily="49" charset="0"/>
              </a:rPr>
              <a:t>DDescription</a:t>
            </a:r>
            <a:r>
              <a:rPr lang="en-US" sz="2000" dirty="0">
                <a:latin typeface="Consolas" panose="020B0609020204030204" pitchFamily="49" charset="0"/>
              </a:rPr>
              <a:t>='United States') AND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CRS1.RECIPIENT IN (SELECT RECIPIENT FROM Recipients WHERE </a:t>
            </a:r>
            <a:r>
              <a:rPr lang="en-US" sz="2000" dirty="0" err="1">
                <a:latin typeface="Consolas" panose="020B0609020204030204" pitchFamily="49" charset="0"/>
              </a:rPr>
              <a:t>RDescription</a:t>
            </a:r>
            <a:r>
              <a:rPr lang="en-US" sz="2000" dirty="0">
                <a:latin typeface="Consolas" panose="020B0609020204030204" pitchFamily="49" charset="0"/>
              </a:rPr>
              <a:t>='India') AND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CRS1.SECTOR IN (SELECT SECTOR from Sectors WHERE </a:t>
            </a:r>
            <a:r>
              <a:rPr lang="en-US" sz="2000" dirty="0" err="1">
                <a:latin typeface="Consolas" panose="020B0609020204030204" pitchFamily="49" charset="0"/>
              </a:rPr>
              <a:t>SDescription</a:t>
            </a:r>
            <a:r>
              <a:rPr lang="en-US" sz="2000" dirty="0">
                <a:latin typeface="Consolas" panose="020B0609020204030204" pitchFamily="49" charset="0"/>
              </a:rPr>
              <a:t>='Total All Sectors’)”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</a:rPr>
              <a:t>Dat</a:t>
            </a:r>
            <a:r>
              <a:rPr lang="en-US" sz="2000" dirty="0">
                <a:latin typeface="Consolas" panose="020B0609020204030204" pitchFamily="49" charset="0"/>
              </a:rPr>
              <a:t> &lt;- </a:t>
            </a:r>
            <a:r>
              <a:rPr lang="en-US" sz="2000" dirty="0" err="1">
                <a:latin typeface="Consolas" panose="020B0609020204030204" pitchFamily="49" charset="0"/>
              </a:rPr>
              <a:t>dbGetQuery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cnxn</a:t>
            </a:r>
            <a:r>
              <a:rPr lang="en-US" sz="2000" dirty="0">
                <a:latin typeface="Consolas" panose="020B0609020204030204" pitchFamily="49" charset="0"/>
              </a:rPr>
              <a:t>, query)</a:t>
            </a:r>
          </a:p>
        </p:txBody>
      </p:sp>
    </p:spTree>
    <p:extLst>
      <p:ext uri="{BB962C8B-B14F-4D97-AF65-F5344CB8AC3E}">
        <p14:creationId xmlns:p14="http://schemas.microsoft.com/office/powerpoint/2010/main" val="3215496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B488F-BE92-463E-9D66-C201A2BE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complex query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42900B-9CB9-465C-98C8-2F88458E0446}"/>
              </a:ext>
            </a:extLst>
          </p:cNvPr>
          <p:cNvSpPr txBox="1"/>
          <p:nvPr/>
        </p:nvSpPr>
        <p:spPr>
          <a:xfrm>
            <a:off x="1986454" y="1999593"/>
            <a:ext cx="96695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rs</a:t>
            </a:r>
            <a:r>
              <a:rPr lang="en-US" sz="2400" dirty="0">
                <a:latin typeface="Consolas" panose="020B0609020204030204" pitchFamily="49" charset="0"/>
              </a:rPr>
              <a:t> &lt;- </a:t>
            </a:r>
            <a:r>
              <a:rPr lang="en-US" sz="2400" dirty="0" err="1">
                <a:latin typeface="Consolas" panose="020B0609020204030204" pitchFamily="49" charset="0"/>
              </a:rPr>
              <a:t>dbSendQuery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cnxn</a:t>
            </a:r>
            <a:r>
              <a:rPr lang="en-US" sz="2400" dirty="0">
                <a:latin typeface="Consolas" panose="020B0609020204030204" pitchFamily="49" charset="0"/>
              </a:rPr>
              <a:t>, query)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dat</a:t>
            </a:r>
            <a:r>
              <a:rPr lang="en-US" sz="2400" dirty="0">
                <a:latin typeface="Consolas" panose="020B0609020204030204" pitchFamily="49" charset="0"/>
              </a:rPr>
              <a:t> &lt;- list()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</a:rPr>
              <a:t> &lt;- 0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while(!</a:t>
            </a:r>
            <a:r>
              <a:rPr lang="en-US" sz="2400" dirty="0" err="1">
                <a:latin typeface="Consolas" panose="020B0609020204030204" pitchFamily="49" charset="0"/>
              </a:rPr>
              <a:t>dbHasCompleted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rs</a:t>
            </a:r>
            <a:r>
              <a:rPr lang="en-US" sz="2400" dirty="0">
                <a:latin typeface="Consolas" panose="020B0609020204030204" pitchFamily="49" charset="0"/>
              </a:rPr>
              <a:t>)){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dirty="0" err="1">
                <a:latin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</a:rPr>
              <a:t> &lt;- i+1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dirty="0" err="1">
                <a:latin typeface="Consolas" panose="020B0609020204030204" pitchFamily="49" charset="0"/>
              </a:rPr>
              <a:t>dat</a:t>
            </a:r>
            <a:r>
              <a:rPr lang="en-US" sz="2400" dirty="0">
                <a:latin typeface="Consolas" panose="020B0609020204030204" pitchFamily="49" charset="0"/>
              </a:rPr>
              <a:t>[[</a:t>
            </a:r>
            <a:r>
              <a:rPr lang="en-US" sz="2400" dirty="0" err="1">
                <a:latin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</a:rPr>
              <a:t>]] &lt;- </a:t>
            </a:r>
            <a:r>
              <a:rPr lang="en-US" sz="2400" dirty="0" err="1">
                <a:latin typeface="Consolas" panose="020B0609020204030204" pitchFamily="49" charset="0"/>
              </a:rPr>
              <a:t>dbFetch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rs</a:t>
            </a:r>
            <a:r>
              <a:rPr lang="en-US" sz="2400" dirty="0">
                <a:latin typeface="Consolas" panose="020B0609020204030204" pitchFamily="49" charset="0"/>
              </a:rPr>
              <a:t>, n = 100) # get data in chunks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final_dat</a:t>
            </a:r>
            <a:r>
              <a:rPr lang="en-US" sz="2400" dirty="0">
                <a:latin typeface="Consolas" panose="020B0609020204030204" pitchFamily="49" charset="0"/>
              </a:rPr>
              <a:t> &lt;- </a:t>
            </a:r>
            <a:r>
              <a:rPr lang="en-US" sz="2400" dirty="0" err="1">
                <a:latin typeface="Consolas" panose="020B0609020204030204" pitchFamily="49" charset="0"/>
              </a:rPr>
              <a:t>do.call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rbind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</a:rPr>
              <a:t>dat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dbClearResult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rs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121543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A7BF5-0A1A-4D10-8071-C3882CB3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tidyverse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258E38-4E09-4DA1-9AC6-3CB8986CFAE2}"/>
              </a:ext>
            </a:extLst>
          </p:cNvPr>
          <p:cNvSpPr txBox="1"/>
          <p:nvPr/>
        </p:nvSpPr>
        <p:spPr>
          <a:xfrm>
            <a:off x="914400" y="1971184"/>
            <a:ext cx="54040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library(</a:t>
            </a:r>
            <a:r>
              <a:rPr lang="en-US" sz="2000" dirty="0" err="1">
                <a:latin typeface="Consolas" panose="020B0609020204030204" pitchFamily="49" charset="0"/>
              </a:rPr>
              <a:t>tidyverse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 err="1">
                <a:latin typeface="Consolas" panose="020B0609020204030204" pitchFamily="49" charset="0"/>
              </a:rPr>
              <a:t>crs</a:t>
            </a:r>
            <a:r>
              <a:rPr lang="en-US" sz="2000" dirty="0">
                <a:latin typeface="Consolas" panose="020B0609020204030204" pitchFamily="49" charset="0"/>
              </a:rPr>
              <a:t> &lt;- </a:t>
            </a:r>
            <a:r>
              <a:rPr lang="en-US" sz="2000" dirty="0" err="1">
                <a:latin typeface="Consolas" panose="020B0609020204030204" pitchFamily="49" charset="0"/>
              </a:rPr>
              <a:t>tbl</a:t>
            </a:r>
            <a:r>
              <a:rPr lang="en-US" sz="2000" dirty="0">
                <a:latin typeface="Consolas" panose="020B0609020204030204" pitchFamily="49" charset="0"/>
              </a:rPr>
              <a:t>(cnxn,'CRS1')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donors &lt;- </a:t>
            </a:r>
            <a:r>
              <a:rPr lang="en-US" sz="2000" dirty="0" err="1">
                <a:latin typeface="Consolas" panose="020B0609020204030204" pitchFamily="49" charset="0"/>
              </a:rPr>
              <a:t>tbl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cnxn</a:t>
            </a:r>
            <a:r>
              <a:rPr lang="en-US" sz="2000" dirty="0">
                <a:latin typeface="Consolas" panose="020B0609020204030204" pitchFamily="49" charset="0"/>
              </a:rPr>
              <a:t>, 'Donors')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recipients &lt;- </a:t>
            </a:r>
            <a:r>
              <a:rPr lang="en-US" sz="2000" dirty="0" err="1">
                <a:latin typeface="Consolas" panose="020B0609020204030204" pitchFamily="49" charset="0"/>
              </a:rPr>
              <a:t>tbl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cnxn</a:t>
            </a:r>
            <a:r>
              <a:rPr lang="en-US" sz="2000" dirty="0">
                <a:latin typeface="Consolas" panose="020B0609020204030204" pitchFamily="49" charset="0"/>
              </a:rPr>
              <a:t>, 'Recipients')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sectors &lt;- </a:t>
            </a:r>
            <a:r>
              <a:rPr lang="en-US" sz="2000" dirty="0" err="1">
                <a:latin typeface="Consolas" panose="020B0609020204030204" pitchFamily="49" charset="0"/>
              </a:rPr>
              <a:t>tbl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cnxn</a:t>
            </a:r>
            <a:r>
              <a:rPr lang="en-US" sz="2000" dirty="0">
                <a:latin typeface="Consolas" panose="020B0609020204030204" pitchFamily="49" charset="0"/>
              </a:rPr>
              <a:t>, 'Sectors')</a:t>
            </a:r>
          </a:p>
          <a:p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18C9B5-EDC2-4738-AC7A-FC9B7BF8E521}"/>
              </a:ext>
            </a:extLst>
          </p:cNvPr>
          <p:cNvSpPr txBox="1"/>
          <p:nvPr/>
        </p:nvSpPr>
        <p:spPr>
          <a:xfrm>
            <a:off x="914400" y="3794234"/>
            <a:ext cx="109055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 &lt;- </a:t>
            </a:r>
            <a:r>
              <a:rPr lang="en-US" sz="2000" dirty="0" err="1">
                <a:latin typeface="Consolas" panose="020B0609020204030204" pitchFamily="49" charset="0"/>
              </a:rPr>
              <a:t>crs</a:t>
            </a:r>
            <a:r>
              <a:rPr lang="en-US" sz="2000" dirty="0">
                <a:latin typeface="Consolas" panose="020B0609020204030204" pitchFamily="49" charset="0"/>
              </a:rPr>
              <a:t> %&gt;%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semi_join</a:t>
            </a:r>
            <a:r>
              <a:rPr lang="en-US" sz="2000" dirty="0">
                <a:latin typeface="Consolas" panose="020B0609020204030204" pitchFamily="49" charset="0"/>
              </a:rPr>
              <a:t>(filter(donors, </a:t>
            </a:r>
            <a:r>
              <a:rPr lang="en-US" sz="2000" dirty="0" err="1">
                <a:latin typeface="Consolas" panose="020B0609020204030204" pitchFamily="49" charset="0"/>
              </a:rPr>
              <a:t>DDescription</a:t>
            </a:r>
            <a:r>
              <a:rPr lang="en-US" sz="2000" dirty="0">
                <a:latin typeface="Consolas" panose="020B0609020204030204" pitchFamily="49" charset="0"/>
              </a:rPr>
              <a:t>=='United States'),by='DONOR') %&gt;%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semi_join</a:t>
            </a:r>
            <a:r>
              <a:rPr lang="en-US" sz="2000" dirty="0">
                <a:latin typeface="Consolas" panose="020B0609020204030204" pitchFamily="49" charset="0"/>
              </a:rPr>
              <a:t>(filter(recipients, </a:t>
            </a:r>
            <a:r>
              <a:rPr lang="en-US" sz="2000" dirty="0" err="1">
                <a:latin typeface="Consolas" panose="020B0609020204030204" pitchFamily="49" charset="0"/>
              </a:rPr>
              <a:t>RDescription</a:t>
            </a:r>
            <a:r>
              <a:rPr lang="en-US" sz="2000" dirty="0">
                <a:latin typeface="Consolas" panose="020B0609020204030204" pitchFamily="49" charset="0"/>
              </a:rPr>
              <a:t>=='India'), by='RECIPIENT') %&gt;%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semi_join</a:t>
            </a:r>
            <a:r>
              <a:rPr lang="en-US" sz="2000" dirty="0">
                <a:latin typeface="Consolas" panose="020B0609020204030204" pitchFamily="49" charset="0"/>
              </a:rPr>
              <a:t>(filter(sectors, </a:t>
            </a:r>
            <a:r>
              <a:rPr lang="en-US" sz="2000" dirty="0" err="1">
                <a:latin typeface="Consolas" panose="020B0609020204030204" pitchFamily="49" charset="0"/>
              </a:rPr>
              <a:t>SDescription</a:t>
            </a:r>
            <a:r>
              <a:rPr lang="en-US" sz="2000" dirty="0">
                <a:latin typeface="Consolas" panose="020B0609020204030204" pitchFamily="49" charset="0"/>
              </a:rPr>
              <a:t>=='Total All Sectors'), by='SECTOR')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EDF5E-9087-4FDD-8A9B-E85938ED06BC}"/>
              </a:ext>
            </a:extLst>
          </p:cNvPr>
          <p:cNvSpPr txBox="1"/>
          <p:nvPr/>
        </p:nvSpPr>
        <p:spPr>
          <a:xfrm>
            <a:off x="3721001" y="5607322"/>
            <a:ext cx="5194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 computation has happened yet!</a:t>
            </a:r>
          </a:p>
        </p:txBody>
      </p:sp>
    </p:spTree>
    <p:extLst>
      <p:ext uri="{BB962C8B-B14F-4D97-AF65-F5344CB8AC3E}">
        <p14:creationId xmlns:p14="http://schemas.microsoft.com/office/powerpoint/2010/main" val="20345083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A7BF5-0A1A-4D10-8071-C3882CB3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tidyverse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258E38-4E09-4DA1-9AC6-3CB8986CFAE2}"/>
              </a:ext>
            </a:extLst>
          </p:cNvPr>
          <p:cNvSpPr txBox="1"/>
          <p:nvPr/>
        </p:nvSpPr>
        <p:spPr>
          <a:xfrm>
            <a:off x="914400" y="1971184"/>
            <a:ext cx="54040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library(</a:t>
            </a:r>
            <a:r>
              <a:rPr lang="en-US" sz="2000" dirty="0" err="1">
                <a:latin typeface="Consolas" panose="020B0609020204030204" pitchFamily="49" charset="0"/>
              </a:rPr>
              <a:t>tidyverse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 err="1">
                <a:latin typeface="Consolas" panose="020B0609020204030204" pitchFamily="49" charset="0"/>
              </a:rPr>
              <a:t>crs</a:t>
            </a:r>
            <a:r>
              <a:rPr lang="en-US" sz="2000" dirty="0">
                <a:latin typeface="Consolas" panose="020B0609020204030204" pitchFamily="49" charset="0"/>
              </a:rPr>
              <a:t> &lt;- </a:t>
            </a:r>
            <a:r>
              <a:rPr lang="en-US" sz="2000" dirty="0" err="1">
                <a:latin typeface="Consolas" panose="020B0609020204030204" pitchFamily="49" charset="0"/>
              </a:rPr>
              <a:t>tbl</a:t>
            </a:r>
            <a:r>
              <a:rPr lang="en-US" sz="2000" dirty="0">
                <a:latin typeface="Consolas" panose="020B0609020204030204" pitchFamily="49" charset="0"/>
              </a:rPr>
              <a:t>(cnxn,'CRS1')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donors &lt;- </a:t>
            </a:r>
            <a:r>
              <a:rPr lang="en-US" sz="2000" dirty="0" err="1">
                <a:latin typeface="Consolas" panose="020B0609020204030204" pitchFamily="49" charset="0"/>
              </a:rPr>
              <a:t>tbl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cnxn</a:t>
            </a:r>
            <a:r>
              <a:rPr lang="en-US" sz="2000" dirty="0">
                <a:latin typeface="Consolas" panose="020B0609020204030204" pitchFamily="49" charset="0"/>
              </a:rPr>
              <a:t>, 'Donors')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recipients &lt;- </a:t>
            </a:r>
            <a:r>
              <a:rPr lang="en-US" sz="2000" dirty="0" err="1">
                <a:latin typeface="Consolas" panose="020B0609020204030204" pitchFamily="49" charset="0"/>
              </a:rPr>
              <a:t>tbl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cnxn</a:t>
            </a:r>
            <a:r>
              <a:rPr lang="en-US" sz="2000" dirty="0">
                <a:latin typeface="Consolas" panose="020B0609020204030204" pitchFamily="49" charset="0"/>
              </a:rPr>
              <a:t>, 'Recipients')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sectors &lt;- </a:t>
            </a:r>
            <a:r>
              <a:rPr lang="en-US" sz="2000" dirty="0" err="1">
                <a:latin typeface="Consolas" panose="020B0609020204030204" pitchFamily="49" charset="0"/>
              </a:rPr>
              <a:t>tbl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cnxn</a:t>
            </a:r>
            <a:r>
              <a:rPr lang="en-US" sz="2000" dirty="0">
                <a:latin typeface="Consolas" panose="020B0609020204030204" pitchFamily="49" charset="0"/>
              </a:rPr>
              <a:t>, 'Sectors')</a:t>
            </a:r>
          </a:p>
          <a:p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18C9B5-EDC2-4738-AC7A-FC9B7BF8E521}"/>
              </a:ext>
            </a:extLst>
          </p:cNvPr>
          <p:cNvSpPr txBox="1"/>
          <p:nvPr/>
        </p:nvSpPr>
        <p:spPr>
          <a:xfrm>
            <a:off x="914400" y="3794234"/>
            <a:ext cx="114698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 &lt;- </a:t>
            </a:r>
            <a:r>
              <a:rPr lang="en-US" sz="2000" dirty="0" err="1">
                <a:latin typeface="Consolas" panose="020B0609020204030204" pitchFamily="49" charset="0"/>
              </a:rPr>
              <a:t>crs</a:t>
            </a:r>
            <a:r>
              <a:rPr lang="en-US" sz="2000" dirty="0">
                <a:latin typeface="Consolas" panose="020B0609020204030204" pitchFamily="49" charset="0"/>
              </a:rPr>
              <a:t> %&gt;%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semi_join</a:t>
            </a:r>
            <a:r>
              <a:rPr lang="en-US" sz="2000" dirty="0">
                <a:latin typeface="Consolas" panose="020B0609020204030204" pitchFamily="49" charset="0"/>
              </a:rPr>
              <a:t>(filter(donors, </a:t>
            </a:r>
            <a:r>
              <a:rPr lang="en-US" sz="2000" dirty="0" err="1">
                <a:latin typeface="Consolas" panose="020B0609020204030204" pitchFamily="49" charset="0"/>
              </a:rPr>
              <a:t>DDescription</a:t>
            </a:r>
            <a:r>
              <a:rPr lang="en-US" sz="2000" dirty="0">
                <a:latin typeface="Consolas" panose="020B0609020204030204" pitchFamily="49" charset="0"/>
              </a:rPr>
              <a:t>=='United States'),by='DONOR') %&gt;%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semi_join</a:t>
            </a:r>
            <a:r>
              <a:rPr lang="en-US" sz="2000" dirty="0">
                <a:latin typeface="Consolas" panose="020B0609020204030204" pitchFamily="49" charset="0"/>
              </a:rPr>
              <a:t>(filter(recipients, </a:t>
            </a:r>
            <a:r>
              <a:rPr lang="en-US" sz="2000" dirty="0" err="1">
                <a:latin typeface="Consolas" panose="020B0609020204030204" pitchFamily="49" charset="0"/>
              </a:rPr>
              <a:t>RDescription</a:t>
            </a:r>
            <a:r>
              <a:rPr lang="en-US" sz="2000" dirty="0">
                <a:latin typeface="Consolas" panose="020B0609020204030204" pitchFamily="49" charset="0"/>
              </a:rPr>
              <a:t>=='India'), by='RECIPIENT') %&gt;%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semi_join</a:t>
            </a:r>
            <a:r>
              <a:rPr lang="en-US" sz="2000" dirty="0">
                <a:latin typeface="Consolas" panose="020B0609020204030204" pitchFamily="49" charset="0"/>
              </a:rPr>
              <a:t>(filter(sectors, </a:t>
            </a:r>
            <a:r>
              <a:rPr lang="en-US" sz="2000" dirty="0" err="1">
                <a:latin typeface="Consolas" panose="020B0609020204030204" pitchFamily="49" charset="0"/>
              </a:rPr>
              <a:t>SDescription</a:t>
            </a:r>
            <a:r>
              <a:rPr lang="en-US" sz="2000" dirty="0">
                <a:latin typeface="Consolas" panose="020B0609020204030204" pitchFamily="49" charset="0"/>
              </a:rPr>
              <a:t>=='Total All Sectors'), by='SECTOR’) %&gt;%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collect(n = Inf)</a:t>
            </a:r>
          </a:p>
        </p:txBody>
      </p:sp>
    </p:spTree>
    <p:extLst>
      <p:ext uri="{BB962C8B-B14F-4D97-AF65-F5344CB8AC3E}">
        <p14:creationId xmlns:p14="http://schemas.microsoft.com/office/powerpoint/2010/main" val="13245556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A7BF5-0A1A-4D10-8071-C3882CB3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tidyverse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18C9B5-EDC2-4738-AC7A-FC9B7BF8E521}"/>
              </a:ext>
            </a:extLst>
          </p:cNvPr>
          <p:cNvSpPr txBox="1"/>
          <p:nvPr/>
        </p:nvSpPr>
        <p:spPr>
          <a:xfrm>
            <a:off x="722193" y="1645138"/>
            <a:ext cx="114698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 &lt;- </a:t>
            </a:r>
            <a:r>
              <a:rPr lang="en-US" sz="2000" dirty="0" err="1">
                <a:latin typeface="Consolas" panose="020B0609020204030204" pitchFamily="49" charset="0"/>
              </a:rPr>
              <a:t>crs</a:t>
            </a:r>
            <a:r>
              <a:rPr lang="en-US" sz="2000" dirty="0">
                <a:latin typeface="Consolas" panose="020B0609020204030204" pitchFamily="49" charset="0"/>
              </a:rPr>
              <a:t> %&gt;%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semi_join</a:t>
            </a:r>
            <a:r>
              <a:rPr lang="en-US" sz="2000" dirty="0">
                <a:latin typeface="Consolas" panose="020B0609020204030204" pitchFamily="49" charset="0"/>
              </a:rPr>
              <a:t>(filter(donors, </a:t>
            </a:r>
            <a:r>
              <a:rPr lang="en-US" sz="2000" dirty="0" err="1">
                <a:latin typeface="Consolas" panose="020B0609020204030204" pitchFamily="49" charset="0"/>
              </a:rPr>
              <a:t>DDescription</a:t>
            </a:r>
            <a:r>
              <a:rPr lang="en-US" sz="2000" dirty="0">
                <a:latin typeface="Consolas" panose="020B0609020204030204" pitchFamily="49" charset="0"/>
              </a:rPr>
              <a:t>=='United States'),by='DONOR') %&gt;%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semi_join</a:t>
            </a:r>
            <a:r>
              <a:rPr lang="en-US" sz="2000" dirty="0">
                <a:latin typeface="Consolas" panose="020B0609020204030204" pitchFamily="49" charset="0"/>
              </a:rPr>
              <a:t>(filter(recipients, </a:t>
            </a:r>
            <a:r>
              <a:rPr lang="en-US" sz="2000" dirty="0" err="1">
                <a:latin typeface="Consolas" panose="020B0609020204030204" pitchFamily="49" charset="0"/>
              </a:rPr>
              <a:t>RDescription</a:t>
            </a:r>
            <a:r>
              <a:rPr lang="en-US" sz="2000" dirty="0">
                <a:latin typeface="Consolas" panose="020B0609020204030204" pitchFamily="49" charset="0"/>
              </a:rPr>
              <a:t>=='India'), by='RECIPIENT') %&gt;%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semi_join</a:t>
            </a:r>
            <a:r>
              <a:rPr lang="en-US" sz="2000" dirty="0">
                <a:latin typeface="Consolas" panose="020B0609020204030204" pitchFamily="49" charset="0"/>
              </a:rPr>
              <a:t>(filter(sectors, </a:t>
            </a:r>
            <a:r>
              <a:rPr lang="en-US" sz="2000" dirty="0" err="1">
                <a:latin typeface="Consolas" panose="020B0609020204030204" pitchFamily="49" charset="0"/>
              </a:rPr>
              <a:t>SDescription</a:t>
            </a:r>
            <a:r>
              <a:rPr lang="en-US" sz="2000" dirty="0">
                <a:latin typeface="Consolas" panose="020B0609020204030204" pitchFamily="49" charset="0"/>
              </a:rPr>
              <a:t>=='Total All Sectors'), by='SECTOR’) %&gt;%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collect(n = Inf)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8135F3-30CA-43B6-A2B5-DBA6756188B8}"/>
              </a:ext>
            </a:extLst>
          </p:cNvPr>
          <p:cNvSpPr txBox="1"/>
          <p:nvPr/>
        </p:nvSpPr>
        <p:spPr>
          <a:xfrm>
            <a:off x="722193" y="3324010"/>
            <a:ext cx="10482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 %&gt;% </a:t>
            </a:r>
            <a:r>
              <a:rPr lang="en-US" sz="2000" dirty="0" err="1">
                <a:latin typeface="Consolas" panose="020B0609020204030204" pitchFamily="49" charset="0"/>
              </a:rPr>
              <a:t>group_by</a:t>
            </a:r>
            <a:r>
              <a:rPr lang="en-US" sz="2000" dirty="0">
                <a:latin typeface="Consolas" panose="020B0609020204030204" pitchFamily="49" charset="0"/>
              </a:rPr>
              <a:t>(YEAR) %&gt;% summarize(Total = sum(Value)) %&gt;%  arrange(YEAR)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3D9F7D-FB6E-4B0D-B228-CD1C5A65B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663144"/>
              </p:ext>
            </p:extLst>
          </p:nvPr>
        </p:nvGraphicFramePr>
        <p:xfrm>
          <a:off x="3892572" y="3930870"/>
          <a:ext cx="3619774" cy="35052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809887">
                  <a:extLst>
                    <a:ext uri="{9D8B030D-6E8A-4147-A177-3AD203B41FA5}">
                      <a16:colId xmlns:a16="http://schemas.microsoft.com/office/drawing/2014/main" val="317248003"/>
                    </a:ext>
                  </a:extLst>
                </a:gridCol>
                <a:gridCol w="1809887">
                  <a:extLst>
                    <a:ext uri="{9D8B030D-6E8A-4147-A177-3AD203B41FA5}">
                      <a16:colId xmlns:a16="http://schemas.microsoft.com/office/drawing/2014/main" val="12353676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YEAR</a:t>
                      </a:r>
                      <a:endParaRPr lang="en-US" b="1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Total</a:t>
                      </a:r>
                      <a:endParaRPr lang="en-US" b="1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064752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2008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1169.7708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1080885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2009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510.3348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73967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2010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548.8767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462374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2011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380.6361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4276764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2012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489.0802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14532672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2013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315.0716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3793788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2014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476.3780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860425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2015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380.5690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3497159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2016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655.5899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710152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0852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026297-65AB-4229-B69D-519F7955C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tidyverse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66D8C6-04DC-46AA-8664-31516B175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treat database tables as R </a:t>
            </a:r>
            <a:r>
              <a:rPr lang="en-US" dirty="0" err="1"/>
              <a:t>data.frame</a:t>
            </a:r>
            <a:r>
              <a:rPr lang="en-US" dirty="0"/>
              <a:t> objects</a:t>
            </a:r>
          </a:p>
          <a:p>
            <a:r>
              <a:rPr lang="en-US" dirty="0"/>
              <a:t>The code gets translated to SQL</a:t>
            </a:r>
          </a:p>
          <a:p>
            <a:r>
              <a:rPr lang="en-US" dirty="0"/>
              <a:t>Once you “collect”, the data returns to R as a </a:t>
            </a:r>
            <a:r>
              <a:rPr lang="en-US" dirty="0" err="1"/>
              <a:t>data.frame</a:t>
            </a:r>
            <a:r>
              <a:rPr lang="en-US" dirty="0"/>
              <a:t> object</a:t>
            </a:r>
          </a:p>
          <a:p>
            <a:r>
              <a:rPr lang="en-US" dirty="0"/>
              <a:t>Enjoy R syntax while using a SQL-based database</a:t>
            </a:r>
          </a:p>
        </p:txBody>
      </p:sp>
    </p:spTree>
    <p:extLst>
      <p:ext uri="{BB962C8B-B14F-4D97-AF65-F5344CB8AC3E}">
        <p14:creationId xmlns:p14="http://schemas.microsoft.com/office/powerpoint/2010/main" val="10589383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BD39-8CDF-4F3A-A158-5A745B127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SQL in 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BCED3-3C13-4B23-B910-524F598B20B2}"/>
              </a:ext>
            </a:extLst>
          </p:cNvPr>
          <p:cNvSpPr txBox="1"/>
          <p:nvPr/>
        </p:nvSpPr>
        <p:spPr>
          <a:xfrm>
            <a:off x="7223760" y="5943600"/>
            <a:ext cx="4520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https://github.com/mkleehammer/pyodbc/wiki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205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C540-81CA-4C3D-82AB-04A2CE19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C8A9B-DBE4-4A62-A6FE-57CB9C120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Working with several datasets from government healthcare database</a:t>
            </a:r>
          </a:p>
          <a:p>
            <a:pPr lvl="1"/>
            <a:r>
              <a:rPr lang="en-US" dirty="0"/>
              <a:t>Some datasets are over 10 million records</a:t>
            </a:r>
          </a:p>
          <a:p>
            <a:pPr lvl="1"/>
            <a:r>
              <a:rPr lang="en-US" dirty="0"/>
              <a:t>Different aspects of patient experience in different datasets (tables)</a:t>
            </a:r>
          </a:p>
          <a:p>
            <a:pPr lvl="1"/>
            <a:r>
              <a:rPr lang="en-US" dirty="0"/>
              <a:t>Need to combine, filter, and aggregate data</a:t>
            </a:r>
          </a:p>
          <a:p>
            <a:r>
              <a:rPr lang="en-US" dirty="0"/>
              <a:t>R vs RDBMS</a:t>
            </a:r>
          </a:p>
          <a:p>
            <a:pPr lvl="1"/>
            <a:r>
              <a:rPr lang="en-US" dirty="0"/>
              <a:t>RDBMS is no faster than R for simple summaries and aggregations</a:t>
            </a:r>
          </a:p>
          <a:p>
            <a:pPr lvl="1"/>
            <a:r>
              <a:rPr lang="en-US" dirty="0"/>
              <a:t>For data munging and joining, it’s several times faster</a:t>
            </a:r>
          </a:p>
          <a:p>
            <a:pPr lvl="1"/>
            <a:r>
              <a:rPr lang="en-US" dirty="0"/>
              <a:t>Retrieving the query results in chunks makes things even quicker</a:t>
            </a:r>
          </a:p>
        </p:txBody>
      </p:sp>
    </p:spTree>
    <p:extLst>
      <p:ext uri="{BB962C8B-B14F-4D97-AF65-F5344CB8AC3E}">
        <p14:creationId xmlns:p14="http://schemas.microsoft.com/office/powerpoint/2010/main" val="32319859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C6365-A4BB-4448-972E-97FF88DC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the </a:t>
            </a:r>
            <a:r>
              <a:rPr lang="en-US" dirty="0" err="1"/>
              <a:t>db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D94AD6-2D96-4D27-B6DD-DD080824099A}"/>
              </a:ext>
            </a:extLst>
          </p:cNvPr>
          <p:cNvSpPr txBox="1"/>
          <p:nvPr/>
        </p:nvSpPr>
        <p:spPr>
          <a:xfrm>
            <a:off x="1229360" y="1779687"/>
            <a:ext cx="676980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import </a:t>
            </a:r>
            <a:r>
              <a:rPr lang="en-US" dirty="0" err="1">
                <a:latin typeface="Consolas" panose="020B0609020204030204" pitchFamily="49" charset="0"/>
              </a:rPr>
              <a:t>pyodbc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import pandas as pd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config = </a:t>
            </a:r>
            <a:r>
              <a:rPr lang="en-US" dirty="0" err="1">
                <a:latin typeface="Consolas" panose="020B0609020204030204" pitchFamily="49" charset="0"/>
              </a:rPr>
              <a:t>dict</a:t>
            </a:r>
            <a:r>
              <a:rPr lang="en-US" dirty="0"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  driver = '{ODBC Driver 17 for SQL Server}',</a:t>
            </a:r>
          </a:p>
          <a:p>
            <a:r>
              <a:rPr lang="en-US" dirty="0">
                <a:latin typeface="Consolas" panose="020B0609020204030204" pitchFamily="49" charset="0"/>
              </a:rPr>
              <a:t>    server = 'tcp:brkressql01.database.windows.net',</a:t>
            </a:r>
          </a:p>
          <a:p>
            <a:r>
              <a:rPr lang="en-US" dirty="0">
                <a:latin typeface="Consolas" panose="020B0609020204030204" pitchFamily="49" charset="0"/>
              </a:rPr>
              <a:t>    database = 'BRKRes01',</a:t>
            </a:r>
          </a:p>
          <a:p>
            <a:r>
              <a:rPr lang="en-US" dirty="0">
                <a:latin typeface="Consolas" panose="020B0609020204030204" pitchFamily="49" charset="0"/>
              </a:rPr>
              <a:t>    username = '&lt;your username&gt;' ,</a:t>
            </a:r>
          </a:p>
          <a:p>
            <a:r>
              <a:rPr lang="en-US" dirty="0">
                <a:latin typeface="Consolas" panose="020B0609020204030204" pitchFamily="49" charset="0"/>
              </a:rPr>
              <a:t>    password = '&lt;your password&gt;')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conn_str</a:t>
            </a:r>
            <a:r>
              <a:rPr lang="en-US" dirty="0">
                <a:latin typeface="Consolas" panose="020B0609020204030204" pitchFamily="49" charset="0"/>
              </a:rPr>
              <a:t> = ('DRIVER={driver};'+</a:t>
            </a:r>
          </a:p>
          <a:p>
            <a:r>
              <a:rPr lang="en-US" dirty="0">
                <a:latin typeface="Consolas" panose="020B0609020204030204" pitchFamily="49" charset="0"/>
              </a:rPr>
              <a:t>    'SERVER={server};'+</a:t>
            </a:r>
          </a:p>
          <a:p>
            <a:r>
              <a:rPr lang="en-US" dirty="0">
                <a:latin typeface="Consolas" panose="020B0609020204030204" pitchFamily="49" charset="0"/>
              </a:rPr>
              <a:t>    'DATABASE={database};'+</a:t>
            </a:r>
          </a:p>
          <a:p>
            <a:r>
              <a:rPr lang="en-US" dirty="0">
                <a:latin typeface="Consolas" panose="020B0609020204030204" pitchFamily="49" charset="0"/>
              </a:rPr>
              <a:t>    'UID={username};'+</a:t>
            </a:r>
          </a:p>
          <a:p>
            <a:r>
              <a:rPr lang="en-US" dirty="0">
                <a:latin typeface="Consolas" panose="020B0609020204030204" pitchFamily="49" charset="0"/>
              </a:rPr>
              <a:t>    'PWD={password}')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cnxn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pyodbc.connect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conn_str.format</a:t>
            </a:r>
            <a:r>
              <a:rPr lang="en-US" dirty="0">
                <a:latin typeface="Consolas" panose="020B0609020204030204" pitchFamily="49" charset="0"/>
              </a:rPr>
              <a:t>(**config))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2098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C6365-A4BB-4448-972E-97FF88DC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the </a:t>
            </a:r>
            <a:r>
              <a:rPr lang="en-US" dirty="0" err="1"/>
              <a:t>db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D94AD6-2D96-4D27-B6DD-DD080824099A}"/>
              </a:ext>
            </a:extLst>
          </p:cNvPr>
          <p:cNvSpPr txBox="1"/>
          <p:nvPr/>
        </p:nvSpPr>
        <p:spPr>
          <a:xfrm>
            <a:off x="1229360" y="1779687"/>
            <a:ext cx="676980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import </a:t>
            </a:r>
            <a:r>
              <a:rPr lang="en-US" dirty="0" err="1">
                <a:latin typeface="Consolas" panose="020B0609020204030204" pitchFamily="49" charset="0"/>
              </a:rPr>
              <a:t>pyodbc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import pandas as pd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config = </a:t>
            </a:r>
            <a:r>
              <a:rPr lang="en-US" dirty="0" err="1">
                <a:latin typeface="Consolas" panose="020B0609020204030204" pitchFamily="49" charset="0"/>
              </a:rPr>
              <a:t>dict</a:t>
            </a:r>
            <a:r>
              <a:rPr lang="en-US" dirty="0"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  driver = '{ODBC Driver 17 for SQL Server}',</a:t>
            </a:r>
          </a:p>
          <a:p>
            <a:r>
              <a:rPr lang="en-US" dirty="0">
                <a:latin typeface="Consolas" panose="020B0609020204030204" pitchFamily="49" charset="0"/>
              </a:rPr>
              <a:t>    server = 'tcp:brkressql01.database.windows.net',</a:t>
            </a:r>
          </a:p>
          <a:p>
            <a:r>
              <a:rPr lang="en-US" dirty="0">
                <a:latin typeface="Consolas" panose="020B0609020204030204" pitchFamily="49" charset="0"/>
              </a:rPr>
              <a:t>    database = 'BRKRes01',</a:t>
            </a:r>
          </a:p>
          <a:p>
            <a:r>
              <a:rPr lang="en-US" dirty="0">
                <a:latin typeface="Consolas" panose="020B0609020204030204" pitchFamily="49" charset="0"/>
              </a:rPr>
              <a:t>    username = '&lt;your username&gt;' ,</a:t>
            </a:r>
          </a:p>
          <a:p>
            <a:r>
              <a:rPr lang="en-US" dirty="0">
                <a:latin typeface="Consolas" panose="020B0609020204030204" pitchFamily="49" charset="0"/>
              </a:rPr>
              <a:t>    password = '&lt;your password&gt;')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conn_str</a:t>
            </a:r>
            <a:r>
              <a:rPr lang="en-US" dirty="0">
                <a:latin typeface="Consolas" panose="020B0609020204030204" pitchFamily="49" charset="0"/>
              </a:rPr>
              <a:t> = ('DRIVER={driver};'+</a:t>
            </a:r>
          </a:p>
          <a:p>
            <a:r>
              <a:rPr lang="en-US" dirty="0">
                <a:latin typeface="Consolas" panose="020B0609020204030204" pitchFamily="49" charset="0"/>
              </a:rPr>
              <a:t>    'SERVER={server};'+</a:t>
            </a:r>
          </a:p>
          <a:p>
            <a:r>
              <a:rPr lang="en-US" dirty="0">
                <a:latin typeface="Consolas" panose="020B0609020204030204" pitchFamily="49" charset="0"/>
              </a:rPr>
              <a:t>    'DATABASE={database};'+</a:t>
            </a:r>
          </a:p>
          <a:p>
            <a:r>
              <a:rPr lang="en-US" dirty="0">
                <a:latin typeface="Consolas" panose="020B0609020204030204" pitchFamily="49" charset="0"/>
              </a:rPr>
              <a:t>    'UID={username};'+</a:t>
            </a:r>
          </a:p>
          <a:p>
            <a:r>
              <a:rPr lang="en-US" dirty="0">
                <a:latin typeface="Consolas" panose="020B0609020204030204" pitchFamily="49" charset="0"/>
              </a:rPr>
              <a:t>    'PWD={password}')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cnxn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pyodbc.connect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conn_str.format</a:t>
            </a:r>
            <a:r>
              <a:rPr lang="en-US" dirty="0">
                <a:latin typeface="Consolas" panose="020B0609020204030204" pitchFamily="49" charset="0"/>
              </a:rPr>
              <a:t>(**config))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F71E3E-89AF-44FB-967A-D467F61CF104}"/>
              </a:ext>
            </a:extLst>
          </p:cNvPr>
          <p:cNvSpPr txBox="1"/>
          <p:nvPr/>
        </p:nvSpPr>
        <p:spPr>
          <a:xfrm>
            <a:off x="7999162" y="4576247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Python, + does string concatenation</a:t>
            </a:r>
          </a:p>
        </p:txBody>
      </p:sp>
    </p:spTree>
    <p:extLst>
      <p:ext uri="{BB962C8B-B14F-4D97-AF65-F5344CB8AC3E}">
        <p14:creationId xmlns:p14="http://schemas.microsoft.com/office/powerpoint/2010/main" val="32211255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52671-39E0-4F47-8AC2-FFCF13B89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operations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013EB-98AE-4142-BC03-6CA443039AF6}"/>
              </a:ext>
            </a:extLst>
          </p:cNvPr>
          <p:cNvSpPr txBox="1"/>
          <p:nvPr/>
        </p:nvSpPr>
        <p:spPr>
          <a:xfrm>
            <a:off x="1188720" y="2733040"/>
            <a:ext cx="57567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cursor = </a:t>
            </a:r>
            <a:r>
              <a:rPr lang="en-US" dirty="0" err="1">
                <a:latin typeface="Consolas" panose="020B0609020204030204" pitchFamily="49" charset="0"/>
              </a:rPr>
              <a:t>cnxn.cursor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cursor.execute</a:t>
            </a:r>
            <a:r>
              <a:rPr lang="en-US" dirty="0">
                <a:latin typeface="Consolas" panose="020B0609020204030204" pitchFamily="49" charset="0"/>
              </a:rPr>
              <a:t>("select top 10 * from CRS1;")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cursor.fetchall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401556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52671-39E0-4F47-8AC2-FFCF13B89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operations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47130D-D68F-4980-9F57-DCF72D748E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45424" y="2473957"/>
            <a:ext cx="4875210" cy="2717801"/>
          </a:xfrm>
        </p:spPr>
        <p:txBody>
          <a:bodyPr/>
          <a:lstStyle/>
          <a:p>
            <a:r>
              <a:rPr lang="en-US" dirty="0"/>
              <a:t>Concept of a cursor that runs things</a:t>
            </a:r>
          </a:p>
          <a:p>
            <a:r>
              <a:rPr lang="en-US" dirty="0"/>
              <a:t>Have to explicitly fetch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013EB-98AE-4142-BC03-6CA443039AF6}"/>
              </a:ext>
            </a:extLst>
          </p:cNvPr>
          <p:cNvSpPr txBox="1"/>
          <p:nvPr/>
        </p:nvSpPr>
        <p:spPr>
          <a:xfrm>
            <a:off x="1188720" y="2733040"/>
            <a:ext cx="57567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cursor = </a:t>
            </a:r>
            <a:r>
              <a:rPr lang="en-US" dirty="0" err="1">
                <a:latin typeface="Consolas" panose="020B0609020204030204" pitchFamily="49" charset="0"/>
              </a:rPr>
              <a:t>cnxn.cursor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cursor.execute</a:t>
            </a:r>
            <a:r>
              <a:rPr lang="en-US" dirty="0">
                <a:latin typeface="Consolas" panose="020B0609020204030204" pitchFamily="49" charset="0"/>
              </a:rPr>
              <a:t>("select top 10 * from CRS1;")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cursor.fetchall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411895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8CD6E49-5547-4FB9-8113-9E357A4D8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queries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C8F45-C1B9-4ACD-9079-58A46B0ECE0A}"/>
              </a:ext>
            </a:extLst>
          </p:cNvPr>
          <p:cNvSpPr txBox="1"/>
          <p:nvPr/>
        </p:nvSpPr>
        <p:spPr>
          <a:xfrm>
            <a:off x="1046480" y="1950720"/>
            <a:ext cx="1082219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query = '''SELECT</a:t>
            </a:r>
          </a:p>
          <a:p>
            <a:r>
              <a:rPr lang="en-US" dirty="0">
                <a:latin typeface="Consolas" panose="020B0609020204030204" pitchFamily="49" charset="0"/>
              </a:rPr>
              <a:t>	 YEAR, SUM(Value) AS Total </a:t>
            </a:r>
          </a:p>
          <a:p>
            <a:r>
              <a:rPr lang="en-US" dirty="0">
                <a:latin typeface="Consolas" panose="020B0609020204030204" pitchFamily="49" charset="0"/>
              </a:rPr>
              <a:t>FROM CRS1 </a:t>
            </a:r>
          </a:p>
          <a:p>
            <a:r>
              <a:rPr lang="en-US" dirty="0">
                <a:latin typeface="Consolas" panose="020B0609020204030204" pitchFamily="49" charset="0"/>
              </a:rPr>
              <a:t>WHERE</a:t>
            </a:r>
          </a:p>
          <a:p>
            <a:r>
              <a:rPr lang="en-US" dirty="0">
                <a:latin typeface="Consolas" panose="020B0609020204030204" pitchFamily="49" charset="0"/>
              </a:rPr>
              <a:t> CRS1.DONOR IN (SELECT DONOR FROM Donors WHERE </a:t>
            </a:r>
            <a:r>
              <a:rPr lang="en-US" dirty="0" err="1">
                <a:latin typeface="Consolas" panose="020B0609020204030204" pitchFamily="49" charset="0"/>
              </a:rPr>
              <a:t>DDescription</a:t>
            </a:r>
            <a:r>
              <a:rPr lang="en-US" dirty="0">
                <a:latin typeface="Consolas" panose="020B0609020204030204" pitchFamily="49" charset="0"/>
              </a:rPr>
              <a:t>='United States') AND</a:t>
            </a:r>
          </a:p>
          <a:p>
            <a:r>
              <a:rPr lang="en-US" dirty="0">
                <a:latin typeface="Consolas" panose="020B0609020204030204" pitchFamily="49" charset="0"/>
              </a:rPr>
              <a:t> CRS1.RECIPIENT IN (SELECT RECIPIENT FROM Recipients WHERE </a:t>
            </a:r>
            <a:r>
              <a:rPr lang="en-US" dirty="0" err="1">
                <a:latin typeface="Consolas" panose="020B0609020204030204" pitchFamily="49" charset="0"/>
              </a:rPr>
              <a:t>RDescription</a:t>
            </a:r>
            <a:r>
              <a:rPr lang="en-US" dirty="0">
                <a:latin typeface="Consolas" panose="020B0609020204030204" pitchFamily="49" charset="0"/>
              </a:rPr>
              <a:t>='India') AND</a:t>
            </a:r>
          </a:p>
          <a:p>
            <a:r>
              <a:rPr lang="en-US" dirty="0">
                <a:latin typeface="Consolas" panose="020B0609020204030204" pitchFamily="49" charset="0"/>
              </a:rPr>
              <a:t> CRS1.SECTOR IN (SELECT SECTOR from Sectors WHERE </a:t>
            </a:r>
            <a:r>
              <a:rPr lang="en-US" dirty="0" err="1">
                <a:latin typeface="Consolas" panose="020B0609020204030204" pitchFamily="49" charset="0"/>
              </a:rPr>
              <a:t>SDescription</a:t>
            </a:r>
            <a:r>
              <a:rPr lang="en-US" dirty="0">
                <a:latin typeface="Consolas" panose="020B0609020204030204" pitchFamily="49" charset="0"/>
              </a:rPr>
              <a:t>='Total All Sectors')</a:t>
            </a:r>
          </a:p>
          <a:p>
            <a:r>
              <a:rPr lang="en-US" dirty="0">
                <a:latin typeface="Consolas" panose="020B0609020204030204" pitchFamily="49" charset="0"/>
              </a:rPr>
              <a:t>GROUP BY YEAR ORDER BY YEAR;'''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test = </a:t>
            </a:r>
            <a:r>
              <a:rPr lang="en-US" dirty="0" err="1">
                <a:latin typeface="Consolas" panose="020B0609020204030204" pitchFamily="49" charset="0"/>
              </a:rPr>
              <a:t>pd.read_sql</a:t>
            </a:r>
            <a:r>
              <a:rPr lang="en-US" dirty="0">
                <a:latin typeface="Consolas" panose="020B0609020204030204" pitchFamily="49" charset="0"/>
              </a:rPr>
              <a:t>(query, </a:t>
            </a:r>
            <a:r>
              <a:rPr lang="en-US" dirty="0" err="1">
                <a:latin typeface="Consolas" panose="020B0609020204030204" pitchFamily="49" charset="0"/>
              </a:rPr>
              <a:t>cnxn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2452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8CD6E49-5547-4FB9-8113-9E357A4D8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queries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C8F45-C1B9-4ACD-9079-58A46B0ECE0A}"/>
              </a:ext>
            </a:extLst>
          </p:cNvPr>
          <p:cNvSpPr txBox="1"/>
          <p:nvPr/>
        </p:nvSpPr>
        <p:spPr>
          <a:xfrm>
            <a:off x="1046480" y="1950720"/>
            <a:ext cx="1082219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query = '''SELECT</a:t>
            </a:r>
          </a:p>
          <a:p>
            <a:r>
              <a:rPr lang="en-US" dirty="0">
                <a:latin typeface="Consolas" panose="020B0609020204030204" pitchFamily="49" charset="0"/>
              </a:rPr>
              <a:t>	 YEAR, SUM(Value) AS Total </a:t>
            </a:r>
          </a:p>
          <a:p>
            <a:r>
              <a:rPr lang="en-US" dirty="0">
                <a:latin typeface="Consolas" panose="020B0609020204030204" pitchFamily="49" charset="0"/>
              </a:rPr>
              <a:t>FROM CRS1 </a:t>
            </a:r>
          </a:p>
          <a:p>
            <a:r>
              <a:rPr lang="en-US" dirty="0">
                <a:latin typeface="Consolas" panose="020B0609020204030204" pitchFamily="49" charset="0"/>
              </a:rPr>
              <a:t>WHERE</a:t>
            </a:r>
          </a:p>
          <a:p>
            <a:r>
              <a:rPr lang="en-US" dirty="0">
                <a:latin typeface="Consolas" panose="020B0609020204030204" pitchFamily="49" charset="0"/>
              </a:rPr>
              <a:t> CRS1.DONOR IN (SELECT DONOR FROM Donors WHERE </a:t>
            </a:r>
            <a:r>
              <a:rPr lang="en-US" dirty="0" err="1">
                <a:latin typeface="Consolas" panose="020B0609020204030204" pitchFamily="49" charset="0"/>
              </a:rPr>
              <a:t>DDescription</a:t>
            </a:r>
            <a:r>
              <a:rPr lang="en-US" dirty="0">
                <a:latin typeface="Consolas" panose="020B0609020204030204" pitchFamily="49" charset="0"/>
              </a:rPr>
              <a:t>='United States') AND</a:t>
            </a:r>
          </a:p>
          <a:p>
            <a:r>
              <a:rPr lang="en-US" dirty="0">
                <a:latin typeface="Consolas" panose="020B0609020204030204" pitchFamily="49" charset="0"/>
              </a:rPr>
              <a:t> CRS1.RECIPIENT IN (SELECT RECIPIENT FROM Recipients WHERE </a:t>
            </a:r>
            <a:r>
              <a:rPr lang="en-US" dirty="0" err="1">
                <a:latin typeface="Consolas" panose="020B0609020204030204" pitchFamily="49" charset="0"/>
              </a:rPr>
              <a:t>RDescription</a:t>
            </a:r>
            <a:r>
              <a:rPr lang="en-US" dirty="0">
                <a:latin typeface="Consolas" panose="020B0609020204030204" pitchFamily="49" charset="0"/>
              </a:rPr>
              <a:t>='India') AND</a:t>
            </a:r>
          </a:p>
          <a:p>
            <a:r>
              <a:rPr lang="en-US" dirty="0">
                <a:latin typeface="Consolas" panose="020B0609020204030204" pitchFamily="49" charset="0"/>
              </a:rPr>
              <a:t> CRS1.SECTOR IN (SELECT SECTOR from Sectors WHERE </a:t>
            </a:r>
            <a:r>
              <a:rPr lang="en-US" dirty="0" err="1">
                <a:latin typeface="Consolas" panose="020B0609020204030204" pitchFamily="49" charset="0"/>
              </a:rPr>
              <a:t>SDescription</a:t>
            </a:r>
            <a:r>
              <a:rPr lang="en-US" dirty="0">
                <a:latin typeface="Consolas" panose="020B0609020204030204" pitchFamily="49" charset="0"/>
              </a:rPr>
              <a:t>='Total All Sectors')</a:t>
            </a:r>
          </a:p>
          <a:p>
            <a:r>
              <a:rPr lang="en-US" dirty="0">
                <a:latin typeface="Consolas" panose="020B0609020204030204" pitchFamily="49" charset="0"/>
              </a:rPr>
              <a:t>GROUP BY YEAR ORDER BY YEAR;'''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test = </a:t>
            </a:r>
            <a:r>
              <a:rPr lang="en-US" dirty="0" err="1">
                <a:latin typeface="Consolas" panose="020B0609020204030204" pitchFamily="49" charset="0"/>
              </a:rPr>
              <a:t>pd.read_sql</a:t>
            </a:r>
            <a:r>
              <a:rPr lang="en-US" dirty="0">
                <a:latin typeface="Consolas" panose="020B0609020204030204" pitchFamily="49" charset="0"/>
              </a:rPr>
              <a:t>(query, </a:t>
            </a:r>
            <a:r>
              <a:rPr lang="en-US" dirty="0" err="1">
                <a:latin typeface="Consolas" panose="020B0609020204030204" pitchFamily="49" charset="0"/>
              </a:rPr>
              <a:t>cnxn</a:t>
            </a:r>
            <a:r>
              <a:rPr lang="en-US" dirty="0">
                <a:latin typeface="Consolas" panose="020B0609020204030204" pitchFamily="49" charset="0"/>
              </a:rPr>
              <a:t>) # This uses pandas to store into a </a:t>
            </a:r>
            <a:r>
              <a:rPr lang="en-US" dirty="0" err="1">
                <a:latin typeface="Consolas" panose="020B0609020204030204" pitchFamily="49" charset="0"/>
              </a:rPr>
              <a:t>DataFrame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9B2D1-51F0-4D1C-9FC4-16DAA20ED26F}"/>
              </a:ext>
            </a:extLst>
          </p:cNvPr>
          <p:cNvSpPr txBox="1"/>
          <p:nvPr/>
        </p:nvSpPr>
        <p:spPr>
          <a:xfrm>
            <a:off x="2509520" y="5842000"/>
            <a:ext cx="681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you’re basically just passing SQL statements to the DB through Python</a:t>
            </a:r>
          </a:p>
        </p:txBody>
      </p:sp>
    </p:spTree>
    <p:extLst>
      <p:ext uri="{BB962C8B-B14F-4D97-AF65-F5344CB8AC3E}">
        <p14:creationId xmlns:p14="http://schemas.microsoft.com/office/powerpoint/2010/main" val="32601448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588D6-A2E8-4DB9-9577-422445A02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</a:t>
            </a:r>
            <a:r>
              <a:rPr lang="en-US" dirty="0" err="1"/>
              <a:t>sql</a:t>
            </a:r>
            <a:r>
              <a:rPr lang="en-US" dirty="0"/>
              <a:t> in </a:t>
            </a:r>
            <a:r>
              <a:rPr lang="en-US" dirty="0" err="1"/>
              <a:t>stata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4A42B-10A2-48FE-95F5-685BC8A4FF8B}"/>
              </a:ext>
            </a:extLst>
          </p:cNvPr>
          <p:cNvSpPr txBox="1"/>
          <p:nvPr/>
        </p:nvSpPr>
        <p:spPr>
          <a:xfrm>
            <a:off x="3149600" y="5892800"/>
            <a:ext cx="8300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https://www.stata.com/meeting/portugal15/abstracts/materials/portugal15_sousa.pdf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3215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35EE4-BE18-493D-A84F-B9F790D14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the </a:t>
            </a:r>
            <a:r>
              <a:rPr lang="en-US" dirty="0" err="1"/>
              <a:t>db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F7FCFB-EF38-4F62-8C85-1B782079D12E}"/>
              </a:ext>
            </a:extLst>
          </p:cNvPr>
          <p:cNvSpPr txBox="1"/>
          <p:nvPr/>
        </p:nvSpPr>
        <p:spPr>
          <a:xfrm>
            <a:off x="660400" y="2326640"/>
            <a:ext cx="114553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clear</a:t>
            </a:r>
          </a:p>
          <a:p>
            <a:r>
              <a:rPr lang="en-US" dirty="0">
                <a:latin typeface="Consolas" panose="020B0609020204030204" pitchFamily="49" charset="0"/>
              </a:rPr>
              <a:t>set more off</a:t>
            </a:r>
          </a:p>
          <a:p>
            <a:r>
              <a:rPr lang="en-US" dirty="0" err="1">
                <a:latin typeface="Consolas" panose="020B0609020204030204" pitchFamily="49" charset="0"/>
              </a:rPr>
              <a:t>odbc</a:t>
            </a:r>
            <a:r>
              <a:rPr lang="en-US" dirty="0">
                <a:latin typeface="Consolas" panose="020B0609020204030204" pitchFamily="49" charset="0"/>
              </a:rPr>
              <a:t> list</a:t>
            </a:r>
          </a:p>
          <a:p>
            <a:r>
              <a:rPr lang="en-US" dirty="0" err="1">
                <a:latin typeface="Consolas" panose="020B0609020204030204" pitchFamily="49" charset="0"/>
              </a:rPr>
              <a:t>odbc</a:t>
            </a:r>
            <a:r>
              <a:rPr lang="en-US" dirty="0">
                <a:latin typeface="Consolas" panose="020B0609020204030204" pitchFamily="49" charset="0"/>
              </a:rPr>
              <a:t> query, </a:t>
            </a:r>
            <a:r>
              <a:rPr lang="en-US" dirty="0" err="1">
                <a:latin typeface="Consolas" panose="020B0609020204030204" pitchFamily="49" charset="0"/>
              </a:rPr>
              <a:t>connectionstring</a:t>
            </a:r>
            <a:r>
              <a:rPr lang="en-US" dirty="0">
                <a:latin typeface="Consolas" panose="020B0609020204030204" pitchFamily="49" charset="0"/>
              </a:rPr>
              <a:t>("DSN=</a:t>
            </a:r>
            <a:r>
              <a:rPr lang="en-US" dirty="0" err="1">
                <a:latin typeface="Consolas" panose="020B0609020204030204" pitchFamily="49" charset="0"/>
              </a:rPr>
              <a:t>SQLBrookings;Database</a:t>
            </a:r>
            <a:r>
              <a:rPr lang="en-US" dirty="0">
                <a:latin typeface="Consolas" panose="020B0609020204030204" pitchFamily="49" charset="0"/>
              </a:rPr>
              <a:t>=BRKRes01;") u("&lt;your username&gt;") </a:t>
            </a:r>
          </a:p>
          <a:p>
            <a:r>
              <a:rPr lang="en-US" dirty="0">
                <a:latin typeface="Consolas" panose="020B0609020204030204" pitchFamily="49" charset="0"/>
              </a:rPr>
              <a:t>	p("&lt;your password&gt;")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F6592-AC82-460D-A20B-31B21D87648C}"/>
              </a:ext>
            </a:extLst>
          </p:cNvPr>
          <p:cNvSpPr txBox="1"/>
          <p:nvPr/>
        </p:nvSpPr>
        <p:spPr>
          <a:xfrm>
            <a:off x="1584960" y="4653280"/>
            <a:ext cx="686976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You need a DSN for Stata to work</a:t>
            </a:r>
          </a:p>
          <a:p>
            <a:endParaRPr lang="en-US" sz="2800" dirty="0"/>
          </a:p>
          <a:p>
            <a:r>
              <a:rPr lang="en-US" sz="2800" dirty="0"/>
              <a:t>Stata </a:t>
            </a:r>
            <a:r>
              <a:rPr lang="en-US" sz="2800" dirty="0" err="1"/>
              <a:t>odbc</a:t>
            </a:r>
            <a:r>
              <a:rPr lang="en-US" sz="2800" dirty="0"/>
              <a:t> doesn’t work well outside Windows</a:t>
            </a:r>
          </a:p>
        </p:txBody>
      </p:sp>
    </p:spTree>
    <p:extLst>
      <p:ext uri="{BB962C8B-B14F-4D97-AF65-F5344CB8AC3E}">
        <p14:creationId xmlns:p14="http://schemas.microsoft.com/office/powerpoint/2010/main" val="26409011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7B1B9-BF0A-4D53-B7CD-E5A5143D4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a table into </a:t>
            </a:r>
            <a:r>
              <a:rPr lang="en-US" dirty="0" err="1"/>
              <a:t>stata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CA4206-84CA-4DA5-BACB-7324EFC155A6}"/>
              </a:ext>
            </a:extLst>
          </p:cNvPr>
          <p:cNvSpPr txBox="1"/>
          <p:nvPr/>
        </p:nvSpPr>
        <p:spPr>
          <a:xfrm>
            <a:off x="1239520" y="2438400"/>
            <a:ext cx="81628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/* Load a table from the database */</a:t>
            </a:r>
          </a:p>
          <a:p>
            <a:r>
              <a:rPr lang="en-US" dirty="0">
                <a:latin typeface="Consolas" panose="020B0609020204030204" pitchFamily="49" charset="0"/>
              </a:rPr>
              <a:t>local </a:t>
            </a:r>
            <a:r>
              <a:rPr lang="en-US" dirty="0" err="1">
                <a:latin typeface="Consolas" panose="020B0609020204030204" pitchFamily="49" charset="0"/>
              </a:rPr>
              <a:t>connstr</a:t>
            </a:r>
            <a:r>
              <a:rPr lang="en-US" dirty="0">
                <a:latin typeface="Consolas" panose="020B0609020204030204" pitchFamily="49" charset="0"/>
              </a:rPr>
              <a:t> "DSN=</a:t>
            </a:r>
            <a:r>
              <a:rPr lang="en-US" dirty="0" err="1">
                <a:latin typeface="Consolas" panose="020B0609020204030204" pitchFamily="49" charset="0"/>
              </a:rPr>
              <a:t>SQLBrookings;Database</a:t>
            </a:r>
            <a:r>
              <a:rPr lang="en-US" dirty="0">
                <a:latin typeface="Consolas" panose="020B0609020204030204" pitchFamily="49" charset="0"/>
              </a:rPr>
              <a:t>=BRKRes01;"</a:t>
            </a:r>
          </a:p>
          <a:p>
            <a:r>
              <a:rPr lang="en-US" dirty="0" err="1">
                <a:latin typeface="Consolas" panose="020B0609020204030204" pitchFamily="49" charset="0"/>
              </a:rPr>
              <a:t>odbc</a:t>
            </a:r>
            <a:r>
              <a:rPr lang="en-US" dirty="0">
                <a:latin typeface="Consolas" panose="020B0609020204030204" pitchFamily="49" charset="0"/>
              </a:rPr>
              <a:t> load , table("Donors") </a:t>
            </a:r>
            <a:r>
              <a:rPr lang="en-US" dirty="0" err="1">
                <a:latin typeface="Consolas" panose="020B0609020204030204" pitchFamily="49" charset="0"/>
              </a:rPr>
              <a:t>connectionstring</a:t>
            </a:r>
            <a:r>
              <a:rPr lang="en-US" dirty="0">
                <a:latin typeface="Consolas" panose="020B0609020204030204" pitchFamily="49" charset="0"/>
              </a:rPr>
              <a:t>("`</a:t>
            </a:r>
            <a:r>
              <a:rPr lang="en-US" dirty="0" err="1">
                <a:latin typeface="Consolas" panose="020B0609020204030204" pitchFamily="49" charset="0"/>
              </a:rPr>
              <a:t>connstr</a:t>
            </a:r>
            <a:r>
              <a:rPr lang="en-US" dirty="0">
                <a:latin typeface="Consolas" panose="020B0609020204030204" pitchFamily="49" charset="0"/>
              </a:rPr>
              <a:t>'") clear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0486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31CF6-B664-4136-B740-9FF51F757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more complex query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34827-AF4E-40E3-9D46-8A1DD091EDB7}"/>
              </a:ext>
            </a:extLst>
          </p:cNvPr>
          <p:cNvSpPr txBox="1"/>
          <p:nvPr/>
        </p:nvSpPr>
        <p:spPr>
          <a:xfrm>
            <a:off x="1249680" y="2905760"/>
            <a:ext cx="4311468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/* Execute a more complicated query and load the resultant table in Stata */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local </a:t>
            </a:r>
            <a:r>
              <a:rPr lang="en-US" dirty="0" err="1">
                <a:latin typeface="Consolas" panose="020B0609020204030204" pitchFamily="49" charset="0"/>
              </a:rPr>
              <a:t>connstr</a:t>
            </a:r>
            <a:r>
              <a:rPr lang="en-US" dirty="0">
                <a:latin typeface="Consolas" panose="020B0609020204030204" pitchFamily="49" charset="0"/>
              </a:rPr>
              <a:t> "DSN=</a:t>
            </a:r>
            <a:r>
              <a:rPr lang="en-US" dirty="0" err="1">
                <a:latin typeface="Consolas" panose="020B0609020204030204" pitchFamily="49" charset="0"/>
              </a:rPr>
              <a:t>SQLBrookings;Database</a:t>
            </a:r>
            <a:r>
              <a:rPr lang="en-US" dirty="0">
                <a:latin typeface="Consolas" panose="020B0609020204030204" pitchFamily="49" charset="0"/>
              </a:rPr>
              <a:t>=BRKRes01;"</a:t>
            </a:r>
          </a:p>
          <a:p>
            <a:r>
              <a:rPr lang="en-US" dirty="0">
                <a:latin typeface="Consolas" panose="020B0609020204030204" pitchFamily="49" charset="0"/>
              </a:rPr>
              <a:t>local query1 "SELECT YEAR, SUM(Value) AS Total FROM CRS1 WHERE CRS1.DONOR IN (SELECT DONOR FROM Donors WHERE </a:t>
            </a:r>
            <a:r>
              <a:rPr lang="en-US" dirty="0" err="1">
                <a:latin typeface="Consolas" panose="020B0609020204030204" pitchFamily="49" charset="0"/>
              </a:rPr>
              <a:t>DDescription</a:t>
            </a:r>
            <a:r>
              <a:rPr lang="en-US" dirty="0">
                <a:latin typeface="Consolas" panose="020B0609020204030204" pitchFamily="49" charset="0"/>
              </a:rPr>
              <a:t>='United States') AND CRS1.RECIPIENT IN (SELECT RECIPIENT FROM Recipients WHERE </a:t>
            </a:r>
            <a:r>
              <a:rPr lang="en-US" dirty="0" err="1">
                <a:latin typeface="Consolas" panose="020B0609020204030204" pitchFamily="49" charset="0"/>
              </a:rPr>
              <a:t>RDescription</a:t>
            </a:r>
            <a:r>
              <a:rPr lang="en-US" dirty="0">
                <a:latin typeface="Consolas" panose="020B0609020204030204" pitchFamily="49" charset="0"/>
              </a:rPr>
              <a:t>='India') AND CRS1.SECTOR IN (SELECT SECTOR from Sectors WHERE </a:t>
            </a:r>
            <a:r>
              <a:rPr lang="en-US" dirty="0" err="1">
                <a:latin typeface="Consolas" panose="020B0609020204030204" pitchFamily="49" charset="0"/>
              </a:rPr>
              <a:t>SDescription</a:t>
            </a:r>
            <a:r>
              <a:rPr lang="en-US" dirty="0">
                <a:latin typeface="Consolas" panose="020B0609020204030204" pitchFamily="49" charset="0"/>
              </a:rPr>
              <a:t>='Total All Sectors') GROUP BY YEAR ORDER BY YEAR;"</a:t>
            </a:r>
          </a:p>
          <a:p>
            <a:r>
              <a:rPr lang="en-US" dirty="0" err="1">
                <a:latin typeface="Consolas" panose="020B0609020204030204" pitchFamily="49" charset="0"/>
              </a:rPr>
              <a:t>odbc</a:t>
            </a:r>
            <a:r>
              <a:rPr lang="en-US" dirty="0">
                <a:latin typeface="Consolas" panose="020B0609020204030204" pitchFamily="49" charset="0"/>
              </a:rPr>
              <a:t> load , exec("`query1'") clear </a:t>
            </a:r>
            <a:r>
              <a:rPr lang="en-US" dirty="0" err="1">
                <a:latin typeface="Consolas" panose="020B0609020204030204" pitchFamily="49" charset="0"/>
              </a:rPr>
              <a:t>connectionstring</a:t>
            </a:r>
            <a:r>
              <a:rPr lang="en-US" dirty="0">
                <a:latin typeface="Consolas" panose="020B0609020204030204" pitchFamily="49" charset="0"/>
              </a:rPr>
              <a:t>("`</a:t>
            </a:r>
            <a:r>
              <a:rPr lang="en-US" dirty="0" err="1">
                <a:latin typeface="Consolas" panose="020B0609020204030204" pitchFamily="49" charset="0"/>
              </a:rPr>
              <a:t>connstr</a:t>
            </a:r>
            <a:r>
              <a:rPr lang="en-US" dirty="0">
                <a:latin typeface="Consolas" panose="020B0609020204030204" pitchFamily="49" charset="0"/>
              </a:rPr>
              <a:t>'")</a:t>
            </a:r>
          </a:p>
          <a:p>
            <a:r>
              <a:rPr lang="en-US" dirty="0">
                <a:latin typeface="Consolas" panose="020B0609020204030204" pitchFamily="49" charset="0"/>
              </a:rPr>
              <a:t>list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6638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3072</Words>
  <Application>Microsoft Office PowerPoint</Application>
  <PresentationFormat>Widescreen</PresentationFormat>
  <Paragraphs>482</Paragraphs>
  <Slides>112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7" baseType="lpstr">
      <vt:lpstr>Arial</vt:lpstr>
      <vt:lpstr>Consolas</vt:lpstr>
      <vt:lpstr>Trebuchet MS</vt:lpstr>
      <vt:lpstr>Tw Cen MT</vt:lpstr>
      <vt:lpstr>Circuit</vt:lpstr>
      <vt:lpstr>Introduction to SQL for Programmers</vt:lpstr>
      <vt:lpstr>SQL</vt:lpstr>
      <vt:lpstr>SQL</vt:lpstr>
      <vt:lpstr>SQL</vt:lpstr>
      <vt:lpstr>Why databases?</vt:lpstr>
      <vt:lpstr>Why choose to use a database</vt:lpstr>
      <vt:lpstr>Why choose to use a database</vt:lpstr>
      <vt:lpstr>Personal experience</vt:lpstr>
      <vt:lpstr>Personal Experience</vt:lpstr>
      <vt:lpstr>Personal Experience</vt:lpstr>
      <vt:lpstr>Setting up your environment </vt:lpstr>
      <vt:lpstr>Environment</vt:lpstr>
      <vt:lpstr>Drivers</vt:lpstr>
      <vt:lpstr>ODBC</vt:lpstr>
      <vt:lpstr>Drivers</vt:lpstr>
      <vt:lpstr>DSN</vt:lpstr>
      <vt:lpstr>DSN</vt:lpstr>
      <vt:lpstr>DSN</vt:lpstr>
      <vt:lpstr>DSN</vt:lpstr>
      <vt:lpstr>A new DSN</vt:lpstr>
      <vt:lpstr>A new DSN</vt:lpstr>
      <vt:lpstr>A new DSN</vt:lpstr>
      <vt:lpstr>A new DSN</vt:lpstr>
      <vt:lpstr>Microsoft sql server management studio</vt:lpstr>
      <vt:lpstr>SSMS</vt:lpstr>
      <vt:lpstr>SSMS</vt:lpstr>
      <vt:lpstr>Querying the database</vt:lpstr>
      <vt:lpstr>Using SQL for querying the database</vt:lpstr>
      <vt:lpstr>Sample data</vt:lpstr>
      <vt:lpstr>select</vt:lpstr>
      <vt:lpstr>PowerPoint Presentation</vt:lpstr>
      <vt:lpstr>PowerPoint Presentation</vt:lpstr>
      <vt:lpstr>PowerPoint Presentation</vt:lpstr>
      <vt:lpstr>PowerPoint Presentation</vt:lpstr>
      <vt:lpstr>Limit numbers</vt:lpstr>
      <vt:lpstr>where</vt:lpstr>
      <vt:lpstr>where</vt:lpstr>
      <vt:lpstr>where</vt:lpstr>
      <vt:lpstr>where</vt:lpstr>
      <vt:lpstr>PowerPoint Presentation</vt:lpstr>
      <vt:lpstr>PowerPoint Presentation</vt:lpstr>
      <vt:lpstr>Group by</vt:lpstr>
      <vt:lpstr>Group by</vt:lpstr>
      <vt:lpstr>Group by</vt:lpstr>
      <vt:lpstr>ORDER BY</vt:lpstr>
      <vt:lpstr>ORDER BY</vt:lpstr>
      <vt:lpstr>joins</vt:lpstr>
      <vt:lpstr>PowerPoint Presentation</vt:lpstr>
      <vt:lpstr>Creating New tables</vt:lpstr>
      <vt:lpstr>Creating New tables</vt:lpstr>
      <vt:lpstr>PowerPoint Presentation</vt:lpstr>
      <vt:lpstr>PowerPoint Presentation</vt:lpstr>
      <vt:lpstr>Adding data to 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Semi join</vt:lpstr>
      <vt:lpstr>anti join</vt:lpstr>
      <vt:lpstr>vIEWS</vt:lpstr>
      <vt:lpstr>vIEWS</vt:lpstr>
      <vt:lpstr>Putting it together</vt:lpstr>
      <vt:lpstr>Problem </vt:lpstr>
      <vt:lpstr>Structure of database</vt:lpstr>
      <vt:lpstr>Find Donor code for USA</vt:lpstr>
      <vt:lpstr>Find code for india</vt:lpstr>
      <vt:lpstr>Find code for all sectors</vt:lpstr>
      <vt:lpstr>Subset data </vt:lpstr>
      <vt:lpstr>Aggregate by year</vt:lpstr>
      <vt:lpstr>We don’t want to do things by hand</vt:lpstr>
      <vt:lpstr>Using joins</vt:lpstr>
      <vt:lpstr>PowerPoint Presentation</vt:lpstr>
      <vt:lpstr>Using Semi joins</vt:lpstr>
      <vt:lpstr>PowerPoint Presentation</vt:lpstr>
      <vt:lpstr>PowerPoint Presentation</vt:lpstr>
      <vt:lpstr>Querying data from other languages</vt:lpstr>
      <vt:lpstr>Basic idea</vt:lpstr>
      <vt:lpstr>Some integrations</vt:lpstr>
      <vt:lpstr>Wrapping SQL in R</vt:lpstr>
      <vt:lpstr>Connecting to the DB</vt:lpstr>
      <vt:lpstr>Basic queries</vt:lpstr>
      <vt:lpstr>A more complex query</vt:lpstr>
      <vt:lpstr>A more complex query</vt:lpstr>
      <vt:lpstr>Using the tidyverse</vt:lpstr>
      <vt:lpstr>Using the tidyverse</vt:lpstr>
      <vt:lpstr>Using the tidyverse</vt:lpstr>
      <vt:lpstr>Using the tidyverse</vt:lpstr>
      <vt:lpstr>Wrapping SQL in Python</vt:lpstr>
      <vt:lpstr>Connecting to the db</vt:lpstr>
      <vt:lpstr>Connecting to the db</vt:lpstr>
      <vt:lpstr>Basic operations</vt:lpstr>
      <vt:lpstr>Basic operations</vt:lpstr>
      <vt:lpstr>More complex queries</vt:lpstr>
      <vt:lpstr>More complex queries</vt:lpstr>
      <vt:lpstr>Wrapping sql in stata</vt:lpstr>
      <vt:lpstr>Connecting to the db</vt:lpstr>
      <vt:lpstr>Loading a table into stata</vt:lpstr>
      <vt:lpstr>Running a more complex query</vt:lpstr>
      <vt:lpstr>Programming vs db</vt:lpstr>
      <vt:lpstr>Programming vs db</vt:lpstr>
      <vt:lpstr>Programming vs db</vt:lpstr>
      <vt:lpstr>Loading data into the db</vt:lpstr>
      <vt:lpstr>Loading data into the db</vt:lpstr>
      <vt:lpstr>Loading data into the db</vt:lpstr>
      <vt:lpstr>Loading data into the db</vt:lpstr>
      <vt:lpstr>Loading data into the db using R</vt:lpstr>
      <vt:lpstr>Loading data into the db using R</vt:lpstr>
      <vt:lpstr>Loading data into the db using python</vt:lpstr>
      <vt:lpstr>Loading data into the db using python</vt:lpstr>
      <vt:lpstr>Loading data into DB in stata</vt:lpstr>
      <vt:lpstr>Loading data into DB in stata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SQL for Programmers</dc:title>
  <dc:creator>Abhijit Dasgupta</dc:creator>
  <cp:lastModifiedBy>Abhijit Dasgupta</cp:lastModifiedBy>
  <cp:revision>17</cp:revision>
  <dcterms:created xsi:type="dcterms:W3CDTF">2018-08-16T10:37:28Z</dcterms:created>
  <dcterms:modified xsi:type="dcterms:W3CDTF">2018-08-16T12:35:52Z</dcterms:modified>
</cp:coreProperties>
</file>